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7" r:id="rId3"/>
    <p:sldId id="260" r:id="rId4"/>
    <p:sldId id="261" r:id="rId5"/>
    <p:sldId id="262" r:id="rId6"/>
    <p:sldId id="263" r:id="rId7"/>
    <p:sldId id="264" r:id="rId8"/>
    <p:sldId id="265" r:id="rId9"/>
    <p:sldId id="266" r:id="rId10"/>
    <p:sldId id="272" r:id="rId11"/>
    <p:sldId id="273" r:id="rId12"/>
    <p:sldId id="276" r:id="rId13"/>
    <p:sldId id="277" r:id="rId14"/>
    <p:sldId id="267" r:id="rId15"/>
    <p:sldId id="278" r:id="rId16"/>
    <p:sldId id="279" r:id="rId17"/>
    <p:sldId id="280" r:id="rId18"/>
    <p:sldId id="268" r:id="rId19"/>
    <p:sldId id="282" r:id="rId20"/>
    <p:sldId id="283" r:id="rId21"/>
    <p:sldId id="269" r:id="rId22"/>
    <p:sldId id="284" r:id="rId23"/>
    <p:sldId id="285" r:id="rId24"/>
    <p:sldId id="286" r:id="rId25"/>
    <p:sldId id="287" r:id="rId26"/>
    <p:sldId id="270" r:id="rId27"/>
    <p:sldId id="292" r:id="rId28"/>
    <p:sldId id="295" r:id="rId29"/>
    <p:sldId id="296" r:id="rId30"/>
    <p:sldId id="297" r:id="rId31"/>
    <p:sldId id="271" r:id="rId32"/>
    <p:sldId id="298" r:id="rId33"/>
    <p:sldId id="299" r:id="rId34"/>
    <p:sldId id="300" r:id="rId35"/>
    <p:sldId id="301" r:id="rId36"/>
  </p:sldIdLst>
  <p:sldSz cx="9601200" cy="12801600" type="A3"/>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50"/>
    <a:srgbClr val="CE292F"/>
    <a:srgbClr val="A51842"/>
    <a:srgbClr val="FF6600"/>
    <a:srgbClr val="CC0000"/>
    <a:srgbClr val="FF3300"/>
    <a:srgbClr val="CC3300"/>
    <a:srgbClr val="990000"/>
    <a:srgbClr val="B2B2B2"/>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howGuides="1">
      <p:cViewPr varScale="1">
        <p:scale>
          <a:sx n="75" d="100"/>
          <a:sy n="75" d="100"/>
        </p:scale>
        <p:origin x="90" y="96"/>
      </p:cViewPr>
      <p:guideLst>
        <p:guide orient="horz" pos="4632"/>
        <p:guide pos="3024"/>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257425" y="1279525"/>
            <a:ext cx="259080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200150" y="2469644"/>
            <a:ext cx="7200900" cy="4082592"/>
          </a:xfrm>
        </p:spPr>
        <p:txBody>
          <a:bodyPr anchor="b">
            <a:normAutofit/>
          </a:bodyPr>
          <a:lstStyle>
            <a:lvl1pPr algn="ctr">
              <a:lnSpc>
                <a:spcPct val="130000"/>
              </a:lnSpc>
              <a:defRPr sz="63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200150" y="6724117"/>
            <a:ext cx="7200900" cy="3090899"/>
          </a:xfrm>
        </p:spPr>
        <p:txBody>
          <a:bodyPr>
            <a:normAutofit/>
          </a:bodyPr>
          <a:lstStyle>
            <a:lvl1pPr marL="0" indent="0" algn="ctr">
              <a:buNone/>
              <a:defRPr sz="1890">
                <a:solidFill>
                  <a:schemeClr val="tx1">
                    <a:lumMod val="75000"/>
                    <a:lumOff val="25000"/>
                  </a:schemeClr>
                </a:solidFill>
                <a:effectLst/>
                <a:latin typeface="+mj-lt"/>
                <a:ea typeface="+mj-ea"/>
              </a:defRPr>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0083" y="1029595"/>
            <a:ext cx="8281035" cy="10377228"/>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510064" y="482453"/>
            <a:ext cx="8281035" cy="2474499"/>
          </a:xfrm>
        </p:spPr>
        <p:txBody>
          <a:bodyPr anchor="ctr" anchorCtr="0">
            <a:normAutofit/>
          </a:bodyPr>
          <a:lstStyle>
            <a:lvl1pPr>
              <a:defRPr sz="252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510064" y="3407992"/>
            <a:ext cx="8281035" cy="8122875"/>
          </a:xfrm>
        </p:spPr>
        <p:txBody>
          <a:bodyPr>
            <a:normAutofit/>
          </a:bodyPr>
          <a:lstStyle>
            <a:lvl1pPr>
              <a:defRPr sz="2100">
                <a:solidFill>
                  <a:schemeClr val="tx1">
                    <a:lumMod val="75000"/>
                    <a:lumOff val="25000"/>
                  </a:schemeClr>
                </a:solidFill>
              </a:defRPr>
            </a:lvl1pPr>
            <a:lvl2pPr>
              <a:defRPr sz="1890">
                <a:solidFill>
                  <a:schemeClr val="tx1">
                    <a:lumMod val="75000"/>
                    <a:lumOff val="25000"/>
                  </a:schemeClr>
                </a:solidFill>
              </a:defRPr>
            </a:lvl2pPr>
            <a:lvl3pPr>
              <a:defRPr sz="1680">
                <a:solidFill>
                  <a:schemeClr val="tx1">
                    <a:lumMod val="75000"/>
                    <a:lumOff val="25000"/>
                  </a:schemeClr>
                </a:solidFill>
              </a:defRPr>
            </a:lvl3pPr>
            <a:lvl4pPr>
              <a:defRPr sz="1680">
                <a:solidFill>
                  <a:schemeClr val="tx1">
                    <a:lumMod val="75000"/>
                    <a:lumOff val="25000"/>
                  </a:schemeClr>
                </a:solidFill>
              </a:defRPr>
            </a:lvl4pPr>
            <a:lvl5pPr>
              <a:defRPr sz="168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655082" y="7002089"/>
            <a:ext cx="7755369" cy="1514926"/>
          </a:xfrm>
        </p:spPr>
        <p:txBody>
          <a:bodyPr anchor="b">
            <a:normAutofit/>
          </a:bodyPr>
          <a:lstStyle>
            <a:lvl1pPr>
              <a:defRPr sz="42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655082" y="8605786"/>
            <a:ext cx="5765721" cy="1208826"/>
          </a:xfrm>
        </p:spPr>
        <p:txBody>
          <a:bodyPr>
            <a:normAutofit/>
          </a:bodyPr>
          <a:lstStyle>
            <a:lvl1pPr marL="0" indent="0">
              <a:buNone/>
              <a:defRPr sz="189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510064" y="482453"/>
            <a:ext cx="8281035" cy="2474499"/>
          </a:xfrm>
        </p:spPr>
        <p:txBody>
          <a:bodyPr>
            <a:normAutofit/>
          </a:bodyPr>
          <a:lstStyle>
            <a:lvl1pPr>
              <a:defRPr sz="252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510064" y="3407992"/>
            <a:ext cx="4080510" cy="8122875"/>
          </a:xfrm>
        </p:spPr>
        <p:txBody>
          <a:bodyPr>
            <a:normAutofit/>
          </a:bodyPr>
          <a:lstStyle>
            <a:lvl1pPr>
              <a:lnSpc>
                <a:spcPct val="150000"/>
              </a:lnSpc>
              <a:defRPr sz="2100">
                <a:solidFill>
                  <a:schemeClr val="tx1">
                    <a:lumMod val="75000"/>
                    <a:lumOff val="25000"/>
                  </a:schemeClr>
                </a:solidFill>
              </a:defRPr>
            </a:lvl1pPr>
            <a:lvl2pPr>
              <a:lnSpc>
                <a:spcPct val="150000"/>
              </a:lnSpc>
              <a:defRPr sz="189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4710589" y="3407992"/>
            <a:ext cx="4080510" cy="8122875"/>
          </a:xfrm>
        </p:spPr>
        <p:txBody>
          <a:bodyPr>
            <a:normAutofit/>
          </a:bodyPr>
          <a:lstStyle>
            <a:lvl1pPr>
              <a:lnSpc>
                <a:spcPct val="150000"/>
              </a:lnSpc>
              <a:defRPr sz="2100">
                <a:solidFill>
                  <a:schemeClr val="tx1">
                    <a:lumMod val="75000"/>
                    <a:lumOff val="25000"/>
                  </a:schemeClr>
                </a:solidFill>
              </a:defRPr>
            </a:lvl1pPr>
            <a:lvl2pPr>
              <a:lnSpc>
                <a:spcPct val="150000"/>
              </a:lnSpc>
              <a:defRPr sz="1890">
                <a:solidFill>
                  <a:schemeClr val="tx1">
                    <a:lumMod val="75000"/>
                    <a:lumOff val="25000"/>
                  </a:schemeClr>
                </a:solidFill>
              </a:defRPr>
            </a:lvl2pPr>
            <a:lvl3pPr>
              <a:lnSpc>
                <a:spcPct val="150000"/>
              </a:lnSpc>
              <a:defRPr sz="1680">
                <a:solidFill>
                  <a:schemeClr val="tx1">
                    <a:lumMod val="75000"/>
                    <a:lumOff val="25000"/>
                  </a:schemeClr>
                </a:solidFill>
              </a:defRPr>
            </a:lvl3pPr>
            <a:lvl4pPr>
              <a:lnSpc>
                <a:spcPct val="150000"/>
              </a:lnSpc>
              <a:defRPr sz="1680">
                <a:solidFill>
                  <a:schemeClr val="tx1">
                    <a:lumMod val="75000"/>
                    <a:lumOff val="25000"/>
                  </a:schemeClr>
                </a:solidFill>
              </a:defRPr>
            </a:lvl4pPr>
            <a:lvl5pPr>
              <a:lnSpc>
                <a:spcPct val="150000"/>
              </a:lnSpc>
              <a:defRPr sz="168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661333" y="681598"/>
            <a:ext cx="8281035" cy="2474499"/>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661333" y="3257412"/>
            <a:ext cx="4061757" cy="1538041"/>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661333" y="4882697"/>
            <a:ext cx="4061757" cy="6671878"/>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4860608" y="3257412"/>
            <a:ext cx="4081761" cy="1538041"/>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4860608" y="4882697"/>
            <a:ext cx="4081761" cy="6671878"/>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660083" y="5163849"/>
            <a:ext cx="8281035" cy="2474499"/>
          </a:xfrm>
        </p:spPr>
        <p:txBody>
          <a:bodyPr>
            <a:normAutofit/>
          </a:bodyPr>
          <a:lstStyle>
            <a:lvl1pPr algn="ctr">
              <a:defRPr sz="504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509313" y="237078"/>
            <a:ext cx="3280095" cy="2987179"/>
          </a:xfrm>
        </p:spPr>
        <p:txBody>
          <a:bodyPr anchor="ctr" anchorCtr="0">
            <a:normAutofit/>
          </a:bodyPr>
          <a:lstStyle>
            <a:lvl1pPr>
              <a:defRPr sz="252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4082400" y="1430594"/>
            <a:ext cx="4581183" cy="9510075"/>
          </a:xfrm>
        </p:spPr>
        <p:txBody>
          <a:bodyPr/>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endParaRPr lang="zh-CN" altLang="en-US" dirty="0"/>
          </a:p>
        </p:txBody>
      </p:sp>
      <p:sp>
        <p:nvSpPr>
          <p:cNvPr id="4" name="文本占位符 3"/>
          <p:cNvSpPr>
            <a:spLocks noGrp="1"/>
          </p:cNvSpPr>
          <p:nvPr>
            <p:ph type="body" sz="half" idx="2"/>
          </p:nvPr>
        </p:nvSpPr>
        <p:spPr>
          <a:xfrm>
            <a:off x="513314" y="3840659"/>
            <a:ext cx="3280095" cy="7115295"/>
          </a:xfrm>
        </p:spPr>
        <p:txBody>
          <a:bodyPr>
            <a:normAutofit/>
          </a:bodyPr>
          <a:lstStyle>
            <a:lvl1pPr marL="0" indent="0">
              <a:lnSpc>
                <a:spcPct val="150000"/>
              </a:lnSpc>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585073" y="810806"/>
            <a:ext cx="0" cy="259718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736781" y="681598"/>
            <a:ext cx="1204336" cy="10849269"/>
          </a:xfrm>
        </p:spPr>
        <p:txBody>
          <a:bodyPr vert="eaVert">
            <a:normAutofit/>
          </a:bodyPr>
          <a:lstStyle>
            <a:lvl1pPr>
              <a:defRPr sz="378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660083" y="681598"/>
            <a:ext cx="6992967" cy="10849269"/>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083" y="681598"/>
            <a:ext cx="8281035" cy="2474499"/>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660083" y="3407992"/>
            <a:ext cx="8281035" cy="8122875"/>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660083" y="11865738"/>
            <a:ext cx="2160270" cy="681598"/>
          </a:xfrm>
          <a:prstGeom prst="rect">
            <a:avLst/>
          </a:prstGeom>
        </p:spPr>
        <p:txBody>
          <a:bodyPr vert="horz" lIns="91440" tIns="45720" rIns="91440" bIns="45720" rtlCol="0" anchor="ctr">
            <a:normAutofit/>
          </a:bodyPr>
          <a:lstStyle>
            <a:lvl1pPr algn="l">
              <a:defRPr sz="126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180398" y="11865738"/>
            <a:ext cx="3240405" cy="681598"/>
          </a:xfrm>
          <a:prstGeom prst="rect">
            <a:avLst/>
          </a:prstGeom>
        </p:spPr>
        <p:txBody>
          <a:bodyPr vert="horz" lIns="91440" tIns="45720" rIns="91440" bIns="45720" rtlCol="0" anchor="ctr">
            <a:normAutofit/>
          </a:bodyPr>
          <a:lstStyle>
            <a:lvl1pPr algn="ctr">
              <a:defRPr sz="126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780848" y="11865738"/>
            <a:ext cx="2160270" cy="681598"/>
          </a:xfrm>
          <a:prstGeom prst="rect">
            <a:avLst/>
          </a:prstGeom>
        </p:spPr>
        <p:txBody>
          <a:bodyPr vert="horz" lIns="91440" tIns="45720" rIns="91440" bIns="45720" rtlCol="0" anchor="ctr">
            <a:normAutofit/>
          </a:bodyPr>
          <a:lstStyle>
            <a:lvl1pPr algn="r">
              <a:defRPr sz="126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60120" rtl="0" eaLnBrk="1" latinLnBrk="0" hangingPunct="1">
        <a:lnSpc>
          <a:spcPct val="90000"/>
        </a:lnSpc>
        <a:spcBef>
          <a:spcPct val="0"/>
        </a:spcBef>
        <a:buNone/>
        <a:defRPr sz="420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80604020202020204" pitchFamily="34" charset="0"/>
        <a:buChar char="•"/>
        <a:defRPr sz="252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80604020202020204" pitchFamily="34" charset="0"/>
        <a:buChar char="•"/>
        <a:defRPr sz="210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80604020202020204" pitchFamily="34" charset="0"/>
        <a:buChar char="•"/>
        <a:defRPr sz="1890" kern="1200">
          <a:solidFill>
            <a:schemeClr val="tx1"/>
          </a:solidFill>
          <a:latin typeface="+mn-lt"/>
          <a:ea typeface="+mn-ea"/>
          <a:cs typeface="+mn-cs"/>
        </a:defRPr>
      </a:lvl9pPr>
    </p:bodyStyle>
    <p:otherStyle>
      <a:defPPr>
        <a:defRPr lang="zh-CN"/>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jetbrains.com/idea/download/&#13;" TargetMode="External"/><Relationship Id="rId2" Type="http://schemas.openxmlformats.org/officeDocument/2006/relationships/hyperlink" Target="https://code.visualstudio.com/" TargetMode="External"/><Relationship Id="rId1" Type="http://schemas.openxmlformats.org/officeDocument/2006/relationships/hyperlink" Target="https://spring.io/tools"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Acesse:%20&#128073;%20https://start.spring.io/"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rodrigobsjava/Rumo-ao-One-Stack-A-Odisseia-Java-com-Thymeleaf-e-Postgres&#13;" TargetMode="Externa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s://adoptium.net/pt-BR/temurin/releases?version=17&amp;os=any&amp;arch=an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9055" y="0"/>
            <a:ext cx="9719310" cy="12801600"/>
            <a:chOff x="-45" y="0"/>
            <a:chExt cx="15306" cy="20160"/>
          </a:xfrm>
        </p:grpSpPr>
        <p:sp>
          <p:nvSpPr>
            <p:cNvPr id="2" name="Rectangles 1"/>
            <p:cNvSpPr/>
            <p:nvPr/>
          </p:nvSpPr>
          <p:spPr>
            <a:xfrm>
              <a:off x="-45" y="0"/>
              <a:ext cx="15307" cy="2016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 name="Picture 5" descr="capa"/>
            <p:cNvPicPr>
              <a:picLocks noChangeAspect="1"/>
            </p:cNvPicPr>
            <p:nvPr/>
          </p:nvPicPr>
          <p:blipFill>
            <a:blip r:embed="rId1"/>
            <a:stretch>
              <a:fillRect/>
            </a:stretch>
          </p:blipFill>
          <p:spPr>
            <a:xfrm>
              <a:off x="1373" y="2664"/>
              <a:ext cx="12472" cy="12455"/>
            </a:xfrm>
            <a:prstGeom prst="rect">
              <a:avLst/>
            </a:prstGeom>
            <a:effectLst>
              <a:glow rad="1270000">
                <a:schemeClr val="tx2">
                  <a:lumMod val="60000"/>
                  <a:lumOff val="40000"/>
                  <a:alpha val="50000"/>
                </a:schemeClr>
              </a:glow>
            </a:effectLst>
          </p:spPr>
        </p:pic>
        <p:grpSp>
          <p:nvGrpSpPr>
            <p:cNvPr id="9" name="Group 8"/>
            <p:cNvGrpSpPr/>
            <p:nvPr/>
          </p:nvGrpSpPr>
          <p:grpSpPr>
            <a:xfrm rot="0">
              <a:off x="4367" y="789"/>
              <a:ext cx="6484" cy="1418"/>
              <a:chOff x="3051" y="789"/>
              <a:chExt cx="6484" cy="1418"/>
            </a:xfrm>
          </p:grpSpPr>
          <p:pic>
            <p:nvPicPr>
              <p:cNvPr id="3" name="Picture 2" descr="1_java_logo"/>
              <p:cNvPicPr>
                <a:picLocks noChangeAspect="1"/>
              </p:cNvPicPr>
              <p:nvPr/>
            </p:nvPicPr>
            <p:blipFill>
              <a:blip r:embed="rId2"/>
              <a:stretch>
                <a:fillRect/>
              </a:stretch>
            </p:blipFill>
            <p:spPr>
              <a:xfrm>
                <a:off x="3051" y="789"/>
                <a:ext cx="1417" cy="1418"/>
              </a:xfrm>
              <a:prstGeom prst="rect">
                <a:avLst/>
              </a:prstGeom>
              <a:noFill/>
              <a:ln>
                <a:noFill/>
              </a:ln>
              <a:effectLst>
                <a:glow rad="381000">
                  <a:schemeClr val="bg1">
                    <a:alpha val="70000"/>
                  </a:schemeClr>
                </a:glow>
              </a:effectLst>
            </p:spPr>
          </p:pic>
          <p:pic>
            <p:nvPicPr>
              <p:cNvPr id="5" name="Picture 4" descr="5_thymeleaf"/>
              <p:cNvPicPr>
                <a:picLocks noChangeAspect="1"/>
              </p:cNvPicPr>
              <p:nvPr/>
            </p:nvPicPr>
            <p:blipFill>
              <a:blip r:embed="rId3"/>
              <a:stretch>
                <a:fillRect/>
              </a:stretch>
            </p:blipFill>
            <p:spPr>
              <a:xfrm>
                <a:off x="8119" y="789"/>
                <a:ext cx="1417" cy="1418"/>
              </a:xfrm>
              <a:prstGeom prst="rect">
                <a:avLst/>
              </a:prstGeom>
              <a:ln w="79375" cmpd="tri">
                <a:noFill/>
                <a:prstDash val="sysDash"/>
              </a:ln>
              <a:effectLst>
                <a:glow rad="381000">
                  <a:srgbClr val="00B050">
                    <a:alpha val="40000"/>
                  </a:srgbClr>
                </a:glow>
              </a:effectLst>
            </p:spPr>
          </p:pic>
          <p:pic>
            <p:nvPicPr>
              <p:cNvPr id="7" name="Picture 6" descr="30-300342_spring-data-team-spring-framework-icon"/>
              <p:cNvPicPr>
                <a:picLocks noChangeAspect="1"/>
              </p:cNvPicPr>
              <p:nvPr/>
            </p:nvPicPr>
            <p:blipFill>
              <a:blip r:embed="rId4"/>
              <a:stretch>
                <a:fillRect/>
              </a:stretch>
            </p:blipFill>
            <p:spPr>
              <a:xfrm>
                <a:off x="5585" y="789"/>
                <a:ext cx="1417" cy="1418"/>
              </a:xfrm>
              <a:prstGeom prst="rect">
                <a:avLst/>
              </a:prstGeom>
              <a:effectLst>
                <a:glow rad="381000">
                  <a:srgbClr val="92D050">
                    <a:alpha val="40000"/>
                  </a:srgbClr>
                </a:glow>
              </a:effectLst>
            </p:spPr>
          </p:pic>
        </p:grpSp>
        <p:sp>
          <p:nvSpPr>
            <p:cNvPr id="15" name="Text Box 14"/>
            <p:cNvSpPr txBox="1"/>
            <p:nvPr/>
          </p:nvSpPr>
          <p:spPr>
            <a:xfrm>
              <a:off x="2529" y="15294"/>
              <a:ext cx="10159" cy="2082"/>
            </a:xfrm>
            <a:prstGeom prst="rect">
              <a:avLst/>
            </a:prstGeom>
            <a:noFill/>
            <a:effectLst/>
          </p:spPr>
          <p:txBody>
            <a:bodyPr wrap="none" rtlCol="0" anchor="ctr" anchorCtr="0">
              <a:spAutoFit/>
            </a:bodyPr>
            <a:p>
              <a:pPr algn="ctr"/>
              <a:r>
                <a:rPr lang="en-US" sz="8000" b="1">
                  <a:ln w="9525">
                    <a:solidFill>
                      <a:schemeClr val="bg1"/>
                    </a:solidFill>
                    <a:prstDash val="solid"/>
                  </a:ln>
                  <a:solidFill>
                    <a:srgbClr val="FF6600"/>
                  </a:solidFill>
                  <a:effectLst/>
                  <a:latin typeface="Bebas Neue" panose="020B0606020202050201" charset="0"/>
                  <a:cs typeface="Bebas Neue" panose="020B0606020202050201" charset="0"/>
                </a:rPr>
                <a:t>Rumo ao One Stack</a:t>
              </a:r>
              <a:endParaRPr lang="en-US" sz="8000" b="1">
                <a:ln w="9525">
                  <a:solidFill>
                    <a:schemeClr val="bg1"/>
                  </a:solidFill>
                  <a:prstDash val="solid"/>
                </a:ln>
                <a:solidFill>
                  <a:srgbClr val="FF6600"/>
                </a:solidFill>
                <a:effectLst/>
                <a:latin typeface="Bebas Neue" panose="020B0606020202050201" charset="0"/>
                <a:cs typeface="Bebas Neue" panose="020B0606020202050201" charset="0"/>
              </a:endParaRPr>
            </a:p>
          </p:txBody>
        </p:sp>
        <p:sp>
          <p:nvSpPr>
            <p:cNvPr id="8" name="Rectangles 7"/>
            <p:cNvSpPr/>
            <p:nvPr/>
          </p:nvSpPr>
          <p:spPr>
            <a:xfrm>
              <a:off x="-45" y="17457"/>
              <a:ext cx="15307" cy="1148"/>
            </a:xfrm>
            <a:prstGeom prst="rect">
              <a:avLst/>
            </a:prstGeom>
            <a:solidFill>
              <a:srgbClr val="FF6600"/>
            </a:solidFill>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16" name="Text Box 15"/>
            <p:cNvSpPr txBox="1"/>
            <p:nvPr/>
          </p:nvSpPr>
          <p:spPr>
            <a:xfrm>
              <a:off x="739" y="17457"/>
              <a:ext cx="13739" cy="1258"/>
            </a:xfrm>
            <a:prstGeom prst="rect">
              <a:avLst/>
            </a:prstGeom>
            <a:noFill/>
            <a:ln w="12700" cmpd="sng">
              <a:noFill/>
              <a:prstDash val="solid"/>
            </a:ln>
          </p:spPr>
          <p:txBody>
            <a:bodyPr wrap="none" rtlCol="0">
              <a:spAutoFit/>
            </a:bodyPr>
            <a:p>
              <a:pPr algn="l"/>
              <a:r>
                <a:rPr lang="en-US" sz="4600">
                  <a:solidFill>
                    <a:schemeClr val="bg1"/>
                  </a:solidFill>
                  <a:latin typeface="Bebas Neue" panose="020B0606020202050201" charset="0"/>
                  <a:cs typeface="Bebas Neue" panose="020B0606020202050201" charset="0"/>
                </a:rPr>
                <a:t>A Odisseia Java com </a:t>
              </a:r>
              <a:r>
                <a:rPr lang="pt-PT" altLang="en-US" sz="4600">
                  <a:solidFill>
                    <a:schemeClr val="bg1"/>
                  </a:solidFill>
                  <a:latin typeface="Bebas Neue" panose="020B0606020202050201" charset="0"/>
                  <a:cs typeface="Bebas Neue" panose="020B0606020202050201" charset="0"/>
                </a:rPr>
                <a:t>SPRING BOOT E </a:t>
              </a:r>
              <a:r>
                <a:rPr lang="en-US" sz="4600">
                  <a:solidFill>
                    <a:schemeClr val="bg1"/>
                  </a:solidFill>
                  <a:latin typeface="Bebas Neue" panose="020B0606020202050201" charset="0"/>
                  <a:cs typeface="Bebas Neue" panose="020B0606020202050201" charset="0"/>
                </a:rPr>
                <a:t>Thymeleaf</a:t>
              </a:r>
              <a:endParaRPr lang="pt-PT" altLang="en-US" sz="4600">
                <a:solidFill>
                  <a:schemeClr val="bg1"/>
                </a:solidFill>
                <a:latin typeface="Bebas Neue" panose="020B0606020202050201" charset="0"/>
                <a:cs typeface="Bebas Neue" panose="020B0606020202050201" charset="0"/>
              </a:endParaRPr>
            </a:p>
          </p:txBody>
        </p:sp>
        <p:sp>
          <p:nvSpPr>
            <p:cNvPr id="13" name="Text Box 12"/>
            <p:cNvSpPr txBox="1"/>
            <p:nvPr/>
          </p:nvSpPr>
          <p:spPr>
            <a:xfrm>
              <a:off x="4264" y="19078"/>
              <a:ext cx="6689" cy="628"/>
            </a:xfrm>
            <a:prstGeom prst="rect">
              <a:avLst/>
            </a:prstGeom>
            <a:noFill/>
          </p:spPr>
          <p:txBody>
            <a:bodyPr wrap="none" rtlCol="0">
              <a:spAutoFit/>
            </a:bodyPr>
            <a:p>
              <a:r>
                <a:rPr lang="pt-PT" altLang="en-US" sz="2000" i="1">
                  <a:ln w="3175" cmpd="sng">
                    <a:noFill/>
                    <a:prstDash val="solid"/>
                  </a:ln>
                  <a:solidFill>
                    <a:schemeClr val="bg1"/>
                  </a:solidFill>
                  <a:effectLst>
                    <a:outerShdw blurRad="38100" dist="19050" dir="2700000" algn="tl" rotWithShape="0">
                      <a:schemeClr val="dk1">
                        <a:alpha val="40000"/>
                      </a:schemeClr>
                    </a:outerShdw>
                  </a:effectLst>
                  <a:latin typeface="C059" panose="00000500000000000000" charset="0"/>
                  <a:cs typeface="C059" panose="00000500000000000000" charset="0"/>
                </a:rPr>
                <a:t>RODRIGO BARBOSA DE SOUSA</a:t>
              </a:r>
              <a:endParaRPr lang="pt-PT" altLang="en-US" sz="2000" i="1">
                <a:ln w="3175" cmpd="sng">
                  <a:noFill/>
                  <a:prstDash val="solid"/>
                </a:ln>
                <a:solidFill>
                  <a:schemeClr val="bg1"/>
                </a:solidFill>
                <a:effectLst>
                  <a:outerShdw blurRad="38100" dist="19050" dir="2700000" algn="tl" rotWithShape="0">
                    <a:schemeClr val="dk1">
                      <a:alpha val="40000"/>
                    </a:schemeClr>
                  </a:outerShdw>
                </a:effectLst>
                <a:latin typeface="C059" panose="00000500000000000000" charset="0"/>
                <a:cs typeface="C059" panose="00000500000000000000"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508353" y="2785745"/>
            <a:ext cx="8279765" cy="3046095"/>
          </a:xfrm>
          <a:prstGeom prst="rect">
            <a:avLst/>
          </a:prstGeom>
          <a:noFill/>
        </p:spPr>
        <p:txBody>
          <a:bodyPr wrap="square" rtlCol="0">
            <a:spAutoFit/>
          </a:bodyPr>
          <a:p>
            <a:pPr algn="just"/>
            <a:r>
              <a:rPr lang="pt-PT" altLang="en-US" sz="2400" b="1">
                <a:sym typeface="+mn-ea"/>
              </a:rPr>
              <a:t>Spring Tool Suite (STS) – Recomendado para iniciantes com Spring</a:t>
            </a:r>
            <a:endParaRPr lang="pt-PT" altLang="en-US" sz="2400" b="1">
              <a:sym typeface="+mn-ea"/>
            </a:endParaRPr>
          </a:p>
          <a:p>
            <a:pPr algn="just"/>
            <a:endParaRPr lang="pt-PT" altLang="en-US" sz="2400" b="1">
              <a:sym typeface="+mn-ea"/>
            </a:endParaRPr>
          </a:p>
          <a:p>
            <a:pPr algn="just"/>
            <a:r>
              <a:rPr lang="pt-PT" altLang="en-US" sz="2400">
                <a:latin typeface="FreeMono" panose="020F0409020205020404" charset="0"/>
                <a:cs typeface="FreeMono" panose="020F0409020205020404" charset="0"/>
                <a:sym typeface="+mn-ea"/>
                <a:hlinkClick r:id="rId1" action="ppaction://hlinkfile"/>
              </a:rPr>
              <a:t>https://spring.io/tools</a:t>
            </a:r>
            <a:endParaRPr lang="pt-PT" altLang="en-US" sz="2400">
              <a:sym typeface="+mn-ea"/>
            </a:endParaRPr>
          </a:p>
          <a:p>
            <a:pPr algn="just"/>
            <a:r>
              <a:rPr lang="pt-PT" altLang="en-US" sz="2400">
                <a:sym typeface="+mn-ea"/>
              </a:rPr>
              <a:t>Baseado no Eclipse, vem com plugins prontos para Spring Boot.</a:t>
            </a:r>
            <a:endParaRPr lang="pt-PT" altLang="en-US" sz="2400">
              <a:sym typeface="+mn-ea"/>
            </a:endParaRPr>
          </a:p>
          <a:p>
            <a:pPr marL="342900" indent="-342900" algn="just">
              <a:buFont typeface="Arial" panose="02080604020202020204" pitchFamily="34" charset="0"/>
              <a:buChar char="•"/>
            </a:pPr>
            <a:r>
              <a:rPr lang="pt-PT" altLang="en-US" sz="2400" b="1">
                <a:sym typeface="+mn-ea"/>
              </a:rPr>
              <a:t>Ubuntu:</a:t>
            </a:r>
            <a:r>
              <a:rPr lang="pt-PT" altLang="en-US" sz="2400">
                <a:sym typeface="+mn-ea"/>
              </a:rPr>
              <a:t> Baixe a versão .tar.gz, extraia e execute STS ou crie um atalho.</a:t>
            </a:r>
            <a:endParaRPr lang="pt-PT" altLang="en-US" sz="2400">
              <a:sym typeface="+mn-ea"/>
            </a:endParaRPr>
          </a:p>
          <a:p>
            <a:pPr marL="342900" indent="-342900" algn="just">
              <a:buFont typeface="Arial" panose="02080604020202020204" pitchFamily="34" charset="0"/>
              <a:buChar char="•"/>
            </a:pPr>
            <a:r>
              <a:rPr lang="pt-PT" altLang="en-US" sz="2400" b="1">
                <a:sym typeface="+mn-ea"/>
              </a:rPr>
              <a:t>Windows:</a:t>
            </a:r>
            <a:r>
              <a:rPr lang="pt-PT" altLang="en-US" sz="2400">
                <a:sym typeface="+mn-ea"/>
              </a:rPr>
              <a:t> Baixe o .exe e instale normalmente.</a:t>
            </a:r>
            <a:endParaRPr lang="pt-PT" altLang="en-US" sz="2400">
              <a:sym typeface="+mn-ea"/>
            </a:endParaRPr>
          </a:p>
        </p:txBody>
      </p:sp>
      <p:sp>
        <p:nvSpPr>
          <p:cNvPr id="11" name="Text Box 10"/>
          <p:cNvSpPr txBox="1"/>
          <p:nvPr/>
        </p:nvSpPr>
        <p:spPr>
          <a:xfrm>
            <a:off x="508353" y="6197600"/>
            <a:ext cx="8279765" cy="3415030"/>
          </a:xfrm>
          <a:prstGeom prst="rect">
            <a:avLst/>
          </a:prstGeom>
          <a:noFill/>
        </p:spPr>
        <p:txBody>
          <a:bodyPr wrap="square" rtlCol="0">
            <a:spAutoFit/>
          </a:bodyPr>
          <a:p>
            <a:pPr indent="0" algn="just">
              <a:buNone/>
            </a:pPr>
            <a:r>
              <a:rPr lang="pt-PT" altLang="en-US" sz="2400" b="1">
                <a:sym typeface="+mn-ea"/>
              </a:rPr>
              <a:t>Visual Studio Code (VSCode) – Leve e rápido</a:t>
            </a:r>
            <a:endParaRPr lang="pt-PT" altLang="en-US" sz="2400" b="1">
              <a:sym typeface="+mn-ea"/>
            </a:endParaRPr>
          </a:p>
          <a:p>
            <a:pPr indent="0" algn="just">
              <a:buNone/>
            </a:pPr>
            <a:endParaRPr lang="pt-PT" altLang="en-US" sz="2400">
              <a:sym typeface="+mn-ea"/>
            </a:endParaRPr>
          </a:p>
          <a:p>
            <a:pPr indent="0" algn="just">
              <a:buNone/>
            </a:pPr>
            <a:r>
              <a:rPr lang="pt-PT" altLang="en-US" sz="2400">
                <a:latin typeface="FreeMono" panose="020F0409020205020404" charset="0"/>
                <a:cs typeface="FreeMono" panose="020F0409020205020404" charset="0"/>
                <a:sym typeface="+mn-ea"/>
                <a:hlinkClick r:id="rId2" action="ppaction://hlinkfile"/>
              </a:rPr>
              <a:t>https://code.visualstudio.com/</a:t>
            </a:r>
            <a:endParaRPr lang="pt-PT" altLang="en-US" sz="2400">
              <a:sym typeface="+mn-ea"/>
            </a:endParaRPr>
          </a:p>
          <a:p>
            <a:pPr indent="0" algn="just">
              <a:buNone/>
            </a:pPr>
            <a:r>
              <a:rPr lang="pt-PT" altLang="en-US" sz="2400">
                <a:sym typeface="+mn-ea"/>
              </a:rPr>
              <a:t>Extensões recomendadas:</a:t>
            </a:r>
            <a:endParaRPr lang="pt-PT" altLang="en-US" sz="2400">
              <a:sym typeface="+mn-ea"/>
            </a:endParaRPr>
          </a:p>
          <a:p>
            <a:pPr marL="342900" indent="-342900" algn="just">
              <a:buFont typeface="Arial" panose="02080604020202020204" pitchFamily="34" charset="0"/>
              <a:buChar char="•"/>
            </a:pPr>
            <a:r>
              <a:rPr lang="pt-PT" altLang="en-US" sz="2400">
                <a:sym typeface="+mn-ea"/>
              </a:rPr>
              <a:t>Extension Pack for Java</a:t>
            </a:r>
            <a:endParaRPr lang="pt-PT" altLang="en-US" sz="2400">
              <a:sym typeface="+mn-ea"/>
            </a:endParaRPr>
          </a:p>
          <a:p>
            <a:pPr marL="342900" indent="-342900" algn="just">
              <a:buFont typeface="Arial" panose="02080604020202020204" pitchFamily="34" charset="0"/>
              <a:buChar char="•"/>
            </a:pPr>
            <a:r>
              <a:rPr lang="pt-PT" altLang="en-US" sz="2400">
                <a:sym typeface="+mn-ea"/>
              </a:rPr>
              <a:t>Spring Boot Extension Pack</a:t>
            </a:r>
            <a:endParaRPr lang="pt-PT" altLang="en-US" sz="2400">
              <a:sym typeface="+mn-ea"/>
            </a:endParaRPr>
          </a:p>
          <a:p>
            <a:pPr marL="342900" indent="-342900" algn="just">
              <a:buFont typeface="Arial" panose="02080604020202020204" pitchFamily="34" charset="0"/>
              <a:buChar char="•"/>
            </a:pPr>
            <a:r>
              <a:rPr lang="pt-PT" altLang="en-US" sz="2400">
                <a:sym typeface="+mn-ea"/>
              </a:rPr>
              <a:t>Java Debugger</a:t>
            </a:r>
            <a:endParaRPr lang="pt-PT" altLang="en-US" sz="2400">
              <a:sym typeface="+mn-ea"/>
            </a:endParaRPr>
          </a:p>
          <a:p>
            <a:pPr marL="342900" indent="-342900" algn="just">
              <a:buNone/>
            </a:pPr>
            <a:r>
              <a:rPr lang="pt-PT" altLang="en-US" sz="2400">
                <a:sym typeface="+mn-ea"/>
              </a:rPr>
              <a:t>Após instalar, abra o terminal do VSCode (</a:t>
            </a:r>
            <a:r>
              <a:rPr lang="pt-PT" altLang="en-US" sz="2400">
                <a:latin typeface="FreeMono" panose="020F0409020205020404" charset="0"/>
                <a:cs typeface="FreeMono" panose="020F0409020205020404" charset="0"/>
                <a:sym typeface="+mn-ea"/>
              </a:rPr>
              <a:t>Ctrl + </a:t>
            </a:r>
            <a:r>
              <a:rPr lang="pt-PT" altLang="en-US" sz="2400">
                <a:sym typeface="+mn-ea"/>
              </a:rPr>
              <a:t>) e teste com </a:t>
            </a:r>
            <a:r>
              <a:rPr lang="pt-PT" altLang="en-US" sz="2400">
                <a:latin typeface="FreeMono" panose="020F0409020205020404" charset="0"/>
                <a:cs typeface="FreeMono" panose="020F0409020205020404" charset="0"/>
                <a:sym typeface="+mn-ea"/>
              </a:rPr>
              <a:t>java -version</a:t>
            </a:r>
            <a:r>
              <a:rPr lang="pt-PT" altLang="en-US" sz="2400">
                <a:sym typeface="+mn-ea"/>
              </a:rPr>
              <a:t>.</a:t>
            </a:r>
            <a:endParaRPr lang="pt-PT" altLang="en-US" sz="2400">
              <a:sym typeface="+mn-ea"/>
            </a:endParaRPr>
          </a:p>
        </p:txBody>
      </p:sp>
      <p:sp>
        <p:nvSpPr>
          <p:cNvPr id="12" name="Text Box 11"/>
          <p:cNvSpPr txBox="1"/>
          <p:nvPr/>
        </p:nvSpPr>
        <p:spPr>
          <a:xfrm>
            <a:off x="508353" y="1590040"/>
            <a:ext cx="8279765" cy="829945"/>
          </a:xfrm>
          <a:prstGeom prst="rect">
            <a:avLst/>
          </a:prstGeom>
          <a:noFill/>
        </p:spPr>
        <p:txBody>
          <a:bodyPr wrap="square" rtlCol="0">
            <a:spAutoFit/>
          </a:bodyPr>
          <a:p>
            <a:pPr algn="just"/>
            <a:r>
              <a:rPr lang="pt-PT" altLang="en-US" sz="2400">
                <a:sym typeface="+mn-ea"/>
              </a:rPr>
              <a:t>Você pode usar qualquer IDE Java. Aqui estão 3 opções populares com instruções rápidas:</a:t>
            </a:r>
            <a:endParaRPr lang="pt-PT" altLang="en-US" sz="2400">
              <a:sym typeface="+mn-ea"/>
            </a:endParaRPr>
          </a:p>
        </p:txBody>
      </p:sp>
      <p:sp>
        <p:nvSpPr>
          <p:cNvPr id="15" name="Text Box 14"/>
          <p:cNvSpPr txBox="1"/>
          <p:nvPr/>
        </p:nvSpPr>
        <p:spPr>
          <a:xfrm>
            <a:off x="508353" y="640715"/>
            <a:ext cx="8279765" cy="583565"/>
          </a:xfrm>
          <a:prstGeom prst="rect">
            <a:avLst/>
          </a:prstGeom>
          <a:noFill/>
        </p:spPr>
        <p:txBody>
          <a:bodyPr wrap="square" rtlCol="0">
            <a:spAutoFit/>
          </a:bodyPr>
          <a:p>
            <a:pPr marL="514350" indent="-514350">
              <a:buFont typeface="+mj-lt"/>
              <a:buAutoNum type="arabicPeriod" startAt="2"/>
            </a:pPr>
            <a:r>
              <a:rPr lang="pt-PT" altLang="en-US" sz="3200" b="1">
                <a:sym typeface="+mn-ea"/>
              </a:rPr>
              <a:t>Escolha e instale sua IDE</a:t>
            </a:r>
            <a:endParaRPr lang="pt-PT" altLang="en-US" sz="3200" b="1">
              <a:sym typeface="+mn-ea"/>
            </a:endParaRPr>
          </a:p>
        </p:txBody>
      </p:sp>
      <p:sp>
        <p:nvSpPr>
          <p:cNvPr id="2" name="Text Box 1"/>
          <p:cNvSpPr txBox="1"/>
          <p:nvPr/>
        </p:nvSpPr>
        <p:spPr>
          <a:xfrm>
            <a:off x="508353" y="9978390"/>
            <a:ext cx="8279765" cy="2306955"/>
          </a:xfrm>
          <a:prstGeom prst="rect">
            <a:avLst/>
          </a:prstGeom>
          <a:noFill/>
        </p:spPr>
        <p:txBody>
          <a:bodyPr wrap="square" rtlCol="0">
            <a:spAutoFit/>
          </a:bodyPr>
          <a:p>
            <a:pPr algn="just"/>
            <a:r>
              <a:rPr lang="pt-PT" altLang="en-US" sz="2400" b="1">
                <a:sym typeface="+mn-ea"/>
              </a:rPr>
              <a:t>IntelliJ IDEA (Community Edition) – Poderoso e inteligente</a:t>
            </a:r>
            <a:endParaRPr lang="pt-PT" altLang="en-US" sz="2400" b="1">
              <a:sym typeface="+mn-ea"/>
            </a:endParaRPr>
          </a:p>
          <a:p>
            <a:pPr algn="just"/>
            <a:endParaRPr lang="pt-PT" altLang="en-US" sz="2400">
              <a:latin typeface="FreeMono" panose="020F0409020205020404" charset="0"/>
              <a:cs typeface="FreeMono" panose="020F0409020205020404" charset="0"/>
              <a:sym typeface="+mn-ea"/>
            </a:endParaRPr>
          </a:p>
          <a:p>
            <a:pPr algn="just"/>
            <a:r>
              <a:rPr lang="pt-PT" altLang="en-US" sz="2400">
                <a:latin typeface="FreeMono" panose="020F0409020205020404" charset="0"/>
                <a:cs typeface="FreeMono" panose="020F0409020205020404" charset="0"/>
                <a:sym typeface="+mn-ea"/>
                <a:hlinkClick r:id="rId3" action="ppaction://hlinkfile"/>
              </a:rPr>
              <a:t>https://www.jetbrains.com/idea/download/</a:t>
            </a:r>
            <a:endParaRPr lang="pt-PT" altLang="en-US" sz="2400" b="1">
              <a:sym typeface="+mn-ea"/>
            </a:endParaRPr>
          </a:p>
          <a:p>
            <a:pPr marL="342900" indent="-342900" algn="just">
              <a:buFont typeface="Arial" panose="02080604020202020204" pitchFamily="34" charset="0"/>
              <a:buChar char="•"/>
            </a:pPr>
            <a:r>
              <a:rPr lang="pt-PT" altLang="en-US" sz="2400">
                <a:sym typeface="+mn-ea"/>
              </a:rPr>
              <a:t>Suporte completo ao Spring Boot (e plugins opcionais para Thymeleaf)</a:t>
            </a:r>
            <a:endParaRPr lang="pt-PT" altLang="en-US" sz="2400">
              <a:sym typeface="+mn-ea"/>
            </a:endParaRPr>
          </a:p>
          <a:p>
            <a:pPr marL="342900" indent="-342900" algn="just">
              <a:buFont typeface="Arial" panose="02080604020202020204" pitchFamily="34" charset="0"/>
              <a:buChar char="•"/>
            </a:pPr>
            <a:r>
              <a:rPr lang="pt-PT" altLang="en-US" sz="2400">
                <a:sym typeface="+mn-ea"/>
              </a:rPr>
              <a:t>Ótima navegação de código</a:t>
            </a:r>
            <a:endParaRPr lang="pt-PT" altLang="en-US" sz="240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21688" y="482600"/>
            <a:ext cx="8279765" cy="1198880"/>
          </a:xfrm>
        </p:spPr>
        <p:txBody>
          <a:bodyPr>
            <a:normAutofit fontScale="90000"/>
          </a:bodyPr>
          <a:p>
            <a:pPr algn="just"/>
            <a:r>
              <a:rPr lang="pt-PT" altLang="en-US" sz="4800"/>
              <a:t>Criando o Projeto com Spring Initializr</a:t>
            </a:r>
            <a:endParaRPr lang="pt-PT" altLang="en-US" sz="4800"/>
          </a:p>
        </p:txBody>
      </p:sp>
      <p:sp>
        <p:nvSpPr>
          <p:cNvPr id="9" name="Text Box 8"/>
          <p:cNvSpPr txBox="1"/>
          <p:nvPr/>
        </p:nvSpPr>
        <p:spPr>
          <a:xfrm>
            <a:off x="531848" y="1790700"/>
            <a:ext cx="8279765" cy="829945"/>
          </a:xfrm>
          <a:prstGeom prst="rect">
            <a:avLst/>
          </a:prstGeom>
          <a:noFill/>
        </p:spPr>
        <p:txBody>
          <a:bodyPr wrap="square" rtlCol="0">
            <a:spAutoFit/>
          </a:bodyPr>
          <a:p>
            <a:pPr algn="just"/>
            <a:r>
              <a:rPr lang="pt-PT" altLang="en-US" sz="2400">
                <a:sym typeface="+mn-ea"/>
              </a:rPr>
              <a:t>Com o navio pronto, é hora de montar os primeiros compartimentos!</a:t>
            </a:r>
            <a:endParaRPr lang="pt-PT" altLang="en-US" sz="2400">
              <a:sym typeface="+mn-ea"/>
            </a:endParaRPr>
          </a:p>
        </p:txBody>
      </p:sp>
      <p:sp>
        <p:nvSpPr>
          <p:cNvPr id="4" name="Text Box 3"/>
          <p:cNvSpPr txBox="1"/>
          <p:nvPr/>
        </p:nvSpPr>
        <p:spPr>
          <a:xfrm>
            <a:off x="411833" y="2673350"/>
            <a:ext cx="8279765" cy="460375"/>
          </a:xfrm>
          <a:prstGeom prst="rect">
            <a:avLst/>
          </a:prstGeom>
          <a:noFill/>
        </p:spPr>
        <p:txBody>
          <a:bodyPr wrap="square" rtlCol="0">
            <a:spAutoFit/>
          </a:bodyPr>
          <a:p>
            <a:pPr algn="just"/>
            <a:r>
              <a:rPr lang="pt-PT" altLang="en-US" sz="2400">
                <a:sym typeface="+mn-ea"/>
              </a:rPr>
              <a:t>Acesse: </a:t>
            </a:r>
            <a:r>
              <a:rPr lang="pt-PT" altLang="en-US" sz="2400">
                <a:latin typeface="FreeMono" panose="020F0409020205020404" charset="0"/>
                <a:cs typeface="FreeMono" panose="020F0409020205020404" charset="0"/>
                <a:sym typeface="+mn-ea"/>
                <a:hlinkClick r:id="rId1" action="ppaction://hlinkfile"/>
              </a:rPr>
              <a:t>https://start.spring.io/</a:t>
            </a:r>
            <a:endParaRPr lang="pt-PT" altLang="en-US" sz="2400">
              <a:latin typeface="FreeMono" panose="020F0409020205020404" charset="0"/>
              <a:cs typeface="FreeMono" panose="020F0409020205020404" charset="0"/>
              <a:sym typeface="+mn-ea"/>
            </a:endParaRPr>
          </a:p>
        </p:txBody>
      </p:sp>
      <p:sp>
        <p:nvSpPr>
          <p:cNvPr id="11" name="Text Box 10"/>
          <p:cNvSpPr txBox="1"/>
          <p:nvPr/>
        </p:nvSpPr>
        <p:spPr>
          <a:xfrm>
            <a:off x="411833" y="3515360"/>
            <a:ext cx="8279765" cy="7477760"/>
          </a:xfrm>
          <a:prstGeom prst="rect">
            <a:avLst/>
          </a:prstGeom>
          <a:noFill/>
        </p:spPr>
        <p:txBody>
          <a:bodyPr wrap="square" rtlCol="0">
            <a:spAutoFit/>
          </a:bodyPr>
          <a:p>
            <a:pPr indent="0" algn="just">
              <a:buNone/>
            </a:pPr>
            <a:r>
              <a:rPr lang="pt-PT" altLang="en-US" sz="2400">
                <a:sym typeface="+mn-ea"/>
              </a:rPr>
              <a:t>Preencha os campos assim:</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b="1">
                <a:sym typeface="+mn-ea"/>
              </a:rPr>
              <a:t>Project:</a:t>
            </a:r>
            <a:r>
              <a:rPr lang="pt-PT" altLang="en-US" sz="2400">
                <a:sym typeface="+mn-ea"/>
              </a:rPr>
              <a:t> Maven</a:t>
            </a:r>
            <a:endParaRPr lang="pt-PT" altLang="en-US" sz="2400">
              <a:sym typeface="+mn-ea"/>
            </a:endParaRPr>
          </a:p>
          <a:p>
            <a:pPr marL="342900" indent="-342900" algn="just">
              <a:buFont typeface="Arial" panose="02080604020202020204" pitchFamily="34" charset="0"/>
              <a:buChar char="•"/>
            </a:pPr>
            <a:r>
              <a:rPr lang="pt-PT" altLang="en-US" sz="2400" b="1">
                <a:sym typeface="+mn-ea"/>
              </a:rPr>
              <a:t>Language:</a:t>
            </a:r>
            <a:r>
              <a:rPr lang="pt-PT" altLang="en-US" sz="2400">
                <a:sym typeface="+mn-ea"/>
              </a:rPr>
              <a:t> Java</a:t>
            </a:r>
            <a:endParaRPr lang="pt-PT" altLang="en-US" sz="2400">
              <a:sym typeface="+mn-ea"/>
            </a:endParaRPr>
          </a:p>
          <a:p>
            <a:pPr marL="342900" indent="-342900" algn="just">
              <a:buFont typeface="Arial" panose="02080604020202020204" pitchFamily="34" charset="0"/>
              <a:buChar char="•"/>
            </a:pPr>
            <a:r>
              <a:rPr lang="pt-PT" altLang="en-US" sz="2400" b="1">
                <a:sym typeface="+mn-ea"/>
              </a:rPr>
              <a:t>Spring Boot:</a:t>
            </a:r>
            <a:r>
              <a:rPr lang="pt-PT" altLang="en-US" sz="2400">
                <a:sym typeface="+mn-ea"/>
              </a:rPr>
              <a:t> 3.x</a:t>
            </a:r>
            <a:endParaRPr lang="pt-PT" altLang="en-US" sz="2400">
              <a:sym typeface="+mn-ea"/>
            </a:endParaRPr>
          </a:p>
          <a:p>
            <a:pPr marL="342900" indent="-342900" algn="just">
              <a:buFont typeface="Arial" panose="02080604020202020204" pitchFamily="34" charset="0"/>
              <a:buChar char="•"/>
            </a:pPr>
            <a:r>
              <a:rPr lang="pt-PT" altLang="en-US" sz="2400" b="1">
                <a:sym typeface="+mn-ea"/>
              </a:rPr>
              <a:t>Group:</a:t>
            </a:r>
            <a:r>
              <a:rPr lang="pt-PT" altLang="en-US" sz="2400">
                <a:sym typeface="+mn-ea"/>
              </a:rPr>
              <a:t> com.onepiece.dev</a:t>
            </a:r>
            <a:endParaRPr lang="pt-PT" altLang="en-US" sz="2400">
              <a:sym typeface="+mn-ea"/>
            </a:endParaRPr>
          </a:p>
          <a:p>
            <a:pPr marL="342900" indent="-342900" algn="just">
              <a:buFont typeface="Arial" panose="02080604020202020204" pitchFamily="34" charset="0"/>
              <a:buChar char="•"/>
            </a:pPr>
            <a:r>
              <a:rPr lang="pt-PT" altLang="en-US" sz="2400" b="1">
                <a:sym typeface="+mn-ea"/>
              </a:rPr>
              <a:t>Artifact:</a:t>
            </a:r>
            <a:r>
              <a:rPr lang="pt-PT" altLang="en-US" sz="2400">
                <a:sym typeface="+mn-ea"/>
              </a:rPr>
              <a:t> rumoaoonestack</a:t>
            </a:r>
            <a:endParaRPr lang="pt-PT" altLang="en-US" sz="2400">
              <a:sym typeface="+mn-ea"/>
            </a:endParaRPr>
          </a:p>
          <a:p>
            <a:pPr marL="342900" indent="-342900" algn="just">
              <a:buFont typeface="Arial" panose="02080604020202020204" pitchFamily="34" charset="0"/>
              <a:buChar char="•"/>
            </a:pPr>
            <a:r>
              <a:rPr lang="pt-PT" altLang="en-US" sz="2400" b="1">
                <a:sym typeface="+mn-ea"/>
              </a:rPr>
              <a:t>Name:</a:t>
            </a:r>
            <a:r>
              <a:rPr lang="pt-PT" altLang="en-US" sz="2400">
                <a:sym typeface="+mn-ea"/>
              </a:rPr>
              <a:t> rumoaoonestack</a:t>
            </a:r>
            <a:endParaRPr lang="pt-PT" altLang="en-US" sz="2400">
              <a:sym typeface="+mn-ea"/>
            </a:endParaRPr>
          </a:p>
          <a:p>
            <a:pPr marL="342900" indent="-342900" algn="just">
              <a:buFont typeface="Arial" panose="02080604020202020204" pitchFamily="34" charset="0"/>
              <a:buChar char="•"/>
            </a:pPr>
            <a:r>
              <a:rPr lang="pt-PT" altLang="en-US" sz="2400" b="1">
                <a:sym typeface="+mn-ea"/>
              </a:rPr>
              <a:t>Description:</a:t>
            </a:r>
            <a:r>
              <a:rPr lang="pt-PT" altLang="en-US" sz="2400">
                <a:sym typeface="+mn-ea"/>
              </a:rPr>
              <a:t> Projeto Fullstack com Java, Spring Boot e Thymeleaf</a:t>
            </a:r>
            <a:endParaRPr lang="pt-PT" altLang="en-US" sz="2400">
              <a:sym typeface="+mn-ea"/>
            </a:endParaRPr>
          </a:p>
          <a:p>
            <a:pPr marL="342900" indent="-342900" algn="just">
              <a:buFont typeface="Arial" panose="02080604020202020204" pitchFamily="34" charset="0"/>
              <a:buChar char="•"/>
            </a:pPr>
            <a:r>
              <a:rPr lang="pt-PT" altLang="en-US" sz="2400" b="1">
                <a:sym typeface="+mn-ea"/>
              </a:rPr>
              <a:t>Package name:</a:t>
            </a:r>
            <a:r>
              <a:rPr lang="pt-PT" altLang="en-US" sz="2400">
                <a:sym typeface="+mn-ea"/>
              </a:rPr>
              <a:t> com.onepiece.dev.rumoaoonestack</a:t>
            </a:r>
            <a:endParaRPr lang="pt-PT" altLang="en-US" sz="2400">
              <a:sym typeface="+mn-ea"/>
            </a:endParaRPr>
          </a:p>
          <a:p>
            <a:pPr marL="342900" indent="-342900" algn="just">
              <a:buFont typeface="Arial" panose="02080604020202020204" pitchFamily="34" charset="0"/>
              <a:buChar char="•"/>
            </a:pPr>
            <a:r>
              <a:rPr lang="pt-PT" altLang="en-US" sz="2400" b="1">
                <a:sym typeface="+mn-ea"/>
              </a:rPr>
              <a:t>Packaging:</a:t>
            </a:r>
            <a:r>
              <a:rPr lang="pt-PT" altLang="en-US" sz="2400">
                <a:sym typeface="+mn-ea"/>
              </a:rPr>
              <a:t> Jar</a:t>
            </a:r>
            <a:endParaRPr lang="pt-PT" altLang="en-US" sz="2400">
              <a:sym typeface="+mn-ea"/>
            </a:endParaRPr>
          </a:p>
          <a:p>
            <a:pPr marL="342900" indent="-342900" algn="just">
              <a:buFont typeface="Arial" panose="02080604020202020204" pitchFamily="34" charset="0"/>
              <a:buChar char="•"/>
            </a:pPr>
            <a:r>
              <a:rPr lang="pt-PT" altLang="en-US" sz="2400" b="1">
                <a:sym typeface="+mn-ea"/>
              </a:rPr>
              <a:t>Java:</a:t>
            </a:r>
            <a:r>
              <a:rPr lang="pt-PT" altLang="en-US" sz="2400">
                <a:sym typeface="+mn-ea"/>
              </a:rPr>
              <a:t> 17</a:t>
            </a:r>
            <a:endParaRPr lang="pt-PT" altLang="en-US" sz="2400">
              <a:sym typeface="+mn-ea"/>
            </a:endParaRPr>
          </a:p>
          <a:p>
            <a:pPr marL="342900" indent="-342900" algn="just">
              <a:buNone/>
            </a:pPr>
            <a:endParaRPr lang="pt-PT" altLang="en-US" sz="2400">
              <a:sym typeface="+mn-ea"/>
            </a:endParaRPr>
          </a:p>
          <a:p>
            <a:pPr indent="0" algn="just">
              <a:buNone/>
            </a:pPr>
            <a:r>
              <a:rPr lang="pt-PT" altLang="en-US" sz="2400" b="1">
                <a:sym typeface="+mn-ea"/>
              </a:rPr>
              <a:t>Dependências:</a:t>
            </a:r>
            <a:endParaRPr lang="pt-PT" altLang="en-US" sz="2400">
              <a:sym typeface="+mn-ea"/>
            </a:endParaRPr>
          </a:p>
          <a:p>
            <a:pPr marL="342900" indent="-342900" algn="just">
              <a:buFont typeface="Arial" panose="02080604020202020204" pitchFamily="34" charset="0"/>
              <a:buChar char="•"/>
            </a:pPr>
            <a:r>
              <a:rPr lang="pt-PT" altLang="en-US" sz="2400" b="1">
                <a:sym typeface="+mn-ea"/>
              </a:rPr>
              <a:t>Spring Web</a:t>
            </a:r>
            <a:endParaRPr lang="pt-PT" altLang="en-US" sz="2400">
              <a:sym typeface="+mn-ea"/>
            </a:endParaRPr>
          </a:p>
          <a:p>
            <a:pPr marL="342900" indent="-342900" algn="just">
              <a:buFont typeface="Arial" panose="02080604020202020204" pitchFamily="34" charset="0"/>
              <a:buChar char="•"/>
            </a:pPr>
            <a:r>
              <a:rPr lang="pt-PT" altLang="en-US" sz="2400" b="1">
                <a:sym typeface="+mn-ea"/>
              </a:rPr>
              <a:t>Thymeleaf</a:t>
            </a:r>
            <a:endParaRPr lang="pt-PT" altLang="en-US" sz="2400" b="1">
              <a:sym typeface="+mn-ea"/>
            </a:endParaRPr>
          </a:p>
          <a:p>
            <a:pPr marL="342900" indent="-342900" algn="just">
              <a:buFont typeface="Arial" panose="02080604020202020204" pitchFamily="34" charset="0"/>
              <a:buChar char="•"/>
            </a:pPr>
            <a:endParaRPr lang="pt-PT" altLang="en-US" sz="2400" b="1">
              <a:sym typeface="+mn-ea"/>
            </a:endParaRPr>
          </a:p>
          <a:p>
            <a:pPr indent="0" algn="just">
              <a:buNone/>
            </a:pPr>
            <a:r>
              <a:rPr lang="pt-PT" altLang="en-US" sz="2400">
                <a:sym typeface="+mn-ea"/>
              </a:rPr>
              <a:t>Clique em </a:t>
            </a:r>
            <a:r>
              <a:rPr lang="pt-PT" altLang="en-US" sz="2400" b="1">
                <a:sym typeface="+mn-ea"/>
              </a:rPr>
              <a:t>"Generate"</a:t>
            </a:r>
            <a:r>
              <a:rPr lang="pt-PT" altLang="en-US" sz="2400">
                <a:sym typeface="+mn-ea"/>
              </a:rPr>
              <a:t> para baixar o projeto.</a:t>
            </a:r>
            <a:endParaRPr lang="pt-PT" altLang="en-US" sz="2400">
              <a:sym typeface="+mn-ea"/>
            </a:endParaRPr>
          </a:p>
          <a:p>
            <a:pPr indent="0" algn="just">
              <a:buNone/>
            </a:pPr>
            <a:r>
              <a:rPr lang="pt-PT" altLang="en-US" sz="2400">
                <a:sym typeface="+mn-ea"/>
              </a:rPr>
              <a:t>	Após baixar o </a:t>
            </a:r>
            <a:r>
              <a:rPr lang="pt-PT" altLang="en-US" sz="2400">
                <a:latin typeface="FreeMono" panose="020F0409020205020404" charset="0"/>
                <a:cs typeface="FreeMono" panose="020F0409020205020404" charset="0"/>
                <a:sym typeface="+mn-ea"/>
              </a:rPr>
              <a:t>.zip</a:t>
            </a:r>
            <a:r>
              <a:rPr lang="pt-PT" altLang="en-US" sz="2400">
                <a:sym typeface="+mn-ea"/>
              </a:rPr>
              <a:t>, extraia e abra na sua IDE.</a:t>
            </a:r>
            <a:endParaRPr lang="pt-PT" altLang="en-US" sz="240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474698" y="363220"/>
            <a:ext cx="8279765" cy="1198880"/>
          </a:xfrm>
        </p:spPr>
        <p:txBody>
          <a:bodyPr>
            <a:normAutofit fontScale="90000"/>
          </a:bodyPr>
          <a:p>
            <a:pPr algn="just"/>
            <a:r>
              <a:rPr lang="pt-PT" altLang="en-US" sz="4800"/>
              <a:t>Estrutura Básica do Projeto Gerado</a:t>
            </a:r>
            <a:endParaRPr lang="pt-PT" altLang="en-US" sz="4800"/>
          </a:p>
        </p:txBody>
      </p:sp>
      <p:sp>
        <p:nvSpPr>
          <p:cNvPr id="9" name="Text Box 8"/>
          <p:cNvSpPr txBox="1"/>
          <p:nvPr/>
        </p:nvSpPr>
        <p:spPr>
          <a:xfrm>
            <a:off x="474698" y="1767205"/>
            <a:ext cx="8279765" cy="460375"/>
          </a:xfrm>
          <a:prstGeom prst="rect">
            <a:avLst/>
          </a:prstGeom>
          <a:noFill/>
        </p:spPr>
        <p:txBody>
          <a:bodyPr wrap="square" rtlCol="0">
            <a:spAutoFit/>
          </a:bodyPr>
          <a:p>
            <a:pPr algn="just"/>
            <a:r>
              <a:rPr lang="pt-PT" altLang="en-US" sz="2400">
                <a:sym typeface="+mn-ea"/>
              </a:rPr>
              <a:t>Dentro do projeto, você encontrará algo assim:</a:t>
            </a:r>
            <a:endParaRPr lang="pt-PT" altLang="en-US" sz="2400">
              <a:sym typeface="+mn-ea"/>
            </a:endParaRPr>
          </a:p>
        </p:txBody>
      </p:sp>
      <p:sp>
        <p:nvSpPr>
          <p:cNvPr id="11" name="Text Box 10"/>
          <p:cNvSpPr txBox="1"/>
          <p:nvPr/>
        </p:nvSpPr>
        <p:spPr>
          <a:xfrm>
            <a:off x="474698" y="6184265"/>
            <a:ext cx="8279765" cy="3784600"/>
          </a:xfrm>
          <a:prstGeom prst="rect">
            <a:avLst/>
          </a:prstGeom>
          <a:noFill/>
        </p:spPr>
        <p:txBody>
          <a:bodyPr wrap="square" rtlCol="0">
            <a:spAutoFit/>
          </a:bodyPr>
          <a:p>
            <a:pPr indent="0" algn="just">
              <a:buNone/>
            </a:pPr>
            <a:r>
              <a:rPr lang="pt-PT" altLang="en-US" sz="2400" b="1">
                <a:sym typeface="+mn-ea"/>
              </a:rPr>
              <a:t>Principais arquivos e pastas:</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RumoaoonestackApplication.java</a:t>
            </a:r>
            <a:r>
              <a:rPr lang="pt-PT" altLang="en-US" sz="2400">
                <a:sym typeface="+mn-ea"/>
              </a:rPr>
              <a:t>: ponto de entrada da aplicação (</a:t>
            </a:r>
            <a:r>
              <a:rPr lang="pt-PT" altLang="en-US" sz="2400">
                <a:latin typeface="FreeMono" panose="020F0409020205020404" charset="0"/>
                <a:cs typeface="FreeMono" panose="020F0409020205020404" charset="0"/>
                <a:sym typeface="+mn-ea"/>
              </a:rPr>
              <a:t>@SpringBootApplication</a:t>
            </a:r>
            <a:r>
              <a:rPr lang="pt-PT" altLang="en-US" sz="2400">
                <a:sym typeface="+mn-ea"/>
              </a:rPr>
              <a:t>)</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templates/</a:t>
            </a:r>
            <a:r>
              <a:rPr lang="pt-PT" altLang="en-US" sz="2400">
                <a:sym typeface="+mn-ea"/>
              </a:rPr>
              <a:t>: onde você colocará suas views em HTML com Thymeleaf</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application.properties</a:t>
            </a:r>
            <a:r>
              <a:rPr lang="pt-PT" altLang="en-US" sz="2400">
                <a:sym typeface="+mn-ea"/>
              </a:rPr>
              <a:t>: configurações como porta, banco de dados, etc.</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pom.xml</a:t>
            </a:r>
            <a:r>
              <a:rPr lang="pt-PT" altLang="en-US" sz="2400">
                <a:sym typeface="+mn-ea"/>
              </a:rPr>
              <a:t>: arquivo onde você define e gerencia as dependências do projeto</a:t>
            </a:r>
            <a:endParaRPr lang="pt-PT" altLang="en-US" sz="2400">
              <a:sym typeface="+mn-ea"/>
            </a:endParaRPr>
          </a:p>
        </p:txBody>
      </p:sp>
      <p:pic>
        <p:nvPicPr>
          <p:cNvPr id="2" name="Picture 1" descr="Captura de tela de 2025-08-02 03-32-05"/>
          <p:cNvPicPr>
            <a:picLocks noChangeAspect="1"/>
          </p:cNvPicPr>
          <p:nvPr/>
        </p:nvPicPr>
        <p:blipFill>
          <a:blip r:embed="rId1"/>
          <a:stretch>
            <a:fillRect/>
          </a:stretch>
        </p:blipFill>
        <p:spPr>
          <a:xfrm>
            <a:off x="474698" y="2432685"/>
            <a:ext cx="8279765" cy="3546475"/>
          </a:xfrm>
          <a:prstGeom prst="rect">
            <a:avLst/>
          </a:prstGeom>
        </p:spPr>
      </p:pic>
      <p:sp>
        <p:nvSpPr>
          <p:cNvPr id="3" name="Text Box 2"/>
          <p:cNvSpPr txBox="1"/>
          <p:nvPr/>
        </p:nvSpPr>
        <p:spPr>
          <a:xfrm>
            <a:off x="474698" y="10173970"/>
            <a:ext cx="8279765" cy="1198880"/>
          </a:xfrm>
          <a:prstGeom prst="rect">
            <a:avLst/>
          </a:prstGeom>
          <a:noFill/>
        </p:spPr>
        <p:txBody>
          <a:bodyPr wrap="square" rtlCol="0">
            <a:spAutoFit/>
          </a:bodyPr>
          <a:p>
            <a:pPr algn="just"/>
            <a:r>
              <a:rPr lang="pt-PT" altLang="en-US" sz="2400">
                <a:sym typeface="+mn-ea"/>
              </a:rPr>
              <a:t>Com o ambiente devidamente configurado, você está pronto para levantar as velas com Spring Boot e navegar pelos primeiros endpoints.</a:t>
            </a:r>
            <a:endParaRPr lang="pt-PT" altLang="en-US" sz="2400">
              <a:sym typeface="+mn-ea"/>
            </a:endParaRPr>
          </a:p>
        </p:txBody>
      </p:sp>
      <p:sp>
        <p:nvSpPr>
          <p:cNvPr id="6" name="Text Box 5"/>
          <p:cNvSpPr txBox="1"/>
          <p:nvPr/>
        </p:nvSpPr>
        <p:spPr>
          <a:xfrm>
            <a:off x="474698" y="11577955"/>
            <a:ext cx="8279765" cy="829945"/>
          </a:xfrm>
          <a:prstGeom prst="rect">
            <a:avLst/>
          </a:prstGeom>
          <a:noFill/>
        </p:spPr>
        <p:txBody>
          <a:bodyPr wrap="square" rtlCol="0">
            <a:spAutoFit/>
          </a:bodyPr>
          <a:p>
            <a:pPr algn="just"/>
            <a:r>
              <a:rPr lang="pt-PT" altLang="en-US" sz="2400" b="1" i="1">
                <a:sym typeface="+mn-ea"/>
              </a:rPr>
              <a:t>No próximo capítulo, começamos a dar vida ao projeto com código real!</a:t>
            </a:r>
            <a:endParaRPr lang="pt-PT" altLang="en-US" sz="2400" b="1" i="1">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660118" y="7279005"/>
            <a:ext cx="8279765" cy="1198880"/>
          </a:xfrm>
          <a:prstGeom prst="rect">
            <a:avLst/>
          </a:prstGeom>
          <a:noFill/>
        </p:spPr>
        <p:txBody>
          <a:bodyPr wrap="square" rtlCol="0">
            <a:spAutoFit/>
          </a:bodyPr>
          <a:p>
            <a:pPr algn="ctr"/>
            <a:r>
              <a:rPr lang="pt-PT" altLang="en-US" sz="2400" b="1" i="1">
                <a:solidFill>
                  <a:schemeClr val="bg1"/>
                </a:solidFill>
                <a:sym typeface="+mn-ea"/>
              </a:rPr>
              <a:t>Agora que já temos o ambiente preparado e o projeto criado, é hora de içar as primeiras velas e entender o que faz o navio navegar: o Spring Boot.</a:t>
            </a:r>
            <a:endParaRPr lang="pt-PT" altLang="en-US" sz="2400" b="1" i="1">
              <a:solidFill>
                <a:schemeClr val="bg1"/>
              </a:solidFill>
              <a:sym typeface="+mn-ea"/>
            </a:endParaRPr>
          </a:p>
        </p:txBody>
      </p:sp>
      <p:sp>
        <p:nvSpPr>
          <p:cNvPr id="4" name="Title 3"/>
          <p:cNvSpPr>
            <a:spLocks noGrp="1"/>
          </p:cNvSpPr>
          <p:nvPr>
            <p:ph type="title"/>
          </p:nvPr>
        </p:nvSpPr>
        <p:spPr>
          <a:xfrm>
            <a:off x="660118" y="3250565"/>
            <a:ext cx="8279765" cy="3240000"/>
          </a:xfrm>
        </p:spPr>
        <p:txBody>
          <a:bodyPr>
            <a:normAutofit fontScale="90000"/>
            <a:scene3d>
              <a:camera prst="orthographicFront"/>
              <a:lightRig rig="threePt" dir="t"/>
            </a:scene3d>
          </a:bodyPr>
          <a:p>
            <a:pPr algn="ct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Capítulo 3 – Primeiras Velas – Entendendo </a:t>
            </a:r>
            <a:b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b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Spring Boot</a:t>
            </a:r>
            <a:endPar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60718" y="482600"/>
            <a:ext cx="8279765" cy="1198880"/>
          </a:xfrm>
        </p:spPr>
        <p:txBody>
          <a:bodyPr>
            <a:normAutofit/>
          </a:bodyPr>
          <a:p>
            <a:pPr algn="just"/>
            <a:r>
              <a:rPr lang="pt-PT" altLang="en-US" sz="4800"/>
              <a:t>O que é o Spring Boot?</a:t>
            </a:r>
            <a:endParaRPr lang="pt-PT" altLang="en-US" sz="4800"/>
          </a:p>
        </p:txBody>
      </p:sp>
      <p:sp>
        <p:nvSpPr>
          <p:cNvPr id="11" name="Text Box 10"/>
          <p:cNvSpPr txBox="1"/>
          <p:nvPr/>
        </p:nvSpPr>
        <p:spPr>
          <a:xfrm>
            <a:off x="660718" y="1842770"/>
            <a:ext cx="8279765" cy="4154170"/>
          </a:xfrm>
          <a:prstGeom prst="rect">
            <a:avLst/>
          </a:prstGeom>
          <a:noFill/>
        </p:spPr>
        <p:txBody>
          <a:bodyPr wrap="square" rtlCol="0">
            <a:spAutoFit/>
          </a:bodyPr>
          <a:p>
            <a:pPr indent="0" algn="just">
              <a:buNone/>
            </a:pPr>
            <a:r>
              <a:rPr lang="pt-PT" altLang="en-US" sz="2400">
                <a:sym typeface="+mn-ea"/>
              </a:rPr>
              <a:t>Spring Boot é um framework baseado no Spring que </a:t>
            </a:r>
            <a:r>
              <a:rPr lang="pt-PT" altLang="en-US" sz="2400" b="1">
                <a:sym typeface="+mn-ea"/>
              </a:rPr>
              <a:t>facilita a criação de aplicações Java</a:t>
            </a:r>
            <a:r>
              <a:rPr lang="pt-PT" altLang="en-US" sz="2400">
                <a:sym typeface="+mn-ea"/>
              </a:rPr>
              <a:t>, eliminando a necessidade de configurações extensas. Ele cuida de muita coisa para você, como:</a:t>
            </a:r>
            <a:endParaRPr lang="pt-PT" altLang="en-US" sz="2400">
              <a:sym typeface="+mn-ea"/>
            </a:endParaRPr>
          </a:p>
          <a:p>
            <a:pPr marL="342900" indent="-342900" algn="just">
              <a:buFont typeface="Arial" panose="02080604020202020204" pitchFamily="34" charset="0"/>
              <a:buChar char="•"/>
            </a:pPr>
            <a:r>
              <a:rPr lang="pt-PT" altLang="en-US" sz="2400" b="1">
                <a:sym typeface="+mn-ea"/>
              </a:rPr>
              <a:t>Configuração automática</a:t>
            </a:r>
            <a:r>
              <a:rPr lang="pt-PT" altLang="en-US" sz="2400">
                <a:sym typeface="+mn-ea"/>
              </a:rPr>
              <a:t> (auto-configuration)</a:t>
            </a:r>
            <a:endParaRPr lang="pt-PT" altLang="en-US" sz="2400">
              <a:sym typeface="+mn-ea"/>
            </a:endParaRPr>
          </a:p>
          <a:p>
            <a:pPr marL="342900" indent="-342900" algn="just">
              <a:buFont typeface="Arial" panose="02080604020202020204" pitchFamily="34" charset="0"/>
              <a:buChar char="•"/>
            </a:pPr>
            <a:r>
              <a:rPr lang="pt-PT" altLang="en-US" sz="2400" b="1">
                <a:sym typeface="+mn-ea"/>
              </a:rPr>
              <a:t>Servidor embutido</a:t>
            </a:r>
            <a:r>
              <a:rPr lang="pt-PT" altLang="en-US" sz="2400">
                <a:sym typeface="+mn-ea"/>
              </a:rPr>
              <a:t> (como Tomcat)</a:t>
            </a:r>
            <a:endParaRPr lang="pt-PT" altLang="en-US" sz="2400">
              <a:sym typeface="+mn-ea"/>
            </a:endParaRPr>
          </a:p>
          <a:p>
            <a:pPr marL="342900" indent="-342900" algn="just">
              <a:buFont typeface="Arial" panose="02080604020202020204" pitchFamily="34" charset="0"/>
              <a:buChar char="•"/>
            </a:pPr>
            <a:r>
              <a:rPr lang="pt-PT" altLang="en-US" sz="2400" b="1">
                <a:sym typeface="+mn-ea"/>
              </a:rPr>
              <a:t>Empacotamento em um único</a:t>
            </a:r>
            <a:r>
              <a:rPr lang="pt-PT" altLang="en-US" sz="2400">
                <a:sym typeface="+mn-ea"/>
              </a:rPr>
              <a:t> </a:t>
            </a:r>
            <a:r>
              <a:rPr lang="pt-PT" altLang="en-US" sz="2400">
                <a:latin typeface="FreeMono" panose="020F0409020205020404" charset="0"/>
                <a:cs typeface="FreeMono" panose="020F0409020205020404" charset="0"/>
                <a:sym typeface="+mn-ea"/>
              </a:rPr>
              <a:t>.jar</a:t>
            </a:r>
            <a:endParaRPr lang="pt-PT" altLang="en-US" sz="2400">
              <a:sym typeface="+mn-ea"/>
            </a:endParaRPr>
          </a:p>
          <a:p>
            <a:pPr marL="342900" indent="-342900" algn="just">
              <a:buFont typeface="Arial" panose="02080604020202020204" pitchFamily="34" charset="0"/>
              <a:buChar char="•"/>
            </a:pPr>
            <a:r>
              <a:rPr lang="pt-PT" altLang="en-US" sz="2400" b="1">
                <a:sym typeface="+mn-ea"/>
              </a:rPr>
              <a:t>Foco em produtividade com menos "boilerplate"</a:t>
            </a:r>
            <a:endParaRPr lang="pt-PT" altLang="en-US" sz="2400">
              <a:sym typeface="+mn-ea"/>
            </a:endParaRPr>
          </a:p>
          <a:p>
            <a:pPr marL="342900" indent="-342900" algn="just">
              <a:buNone/>
            </a:pPr>
            <a:r>
              <a:rPr lang="pt-PT" altLang="en-US" sz="2400">
                <a:sym typeface="+mn-ea"/>
              </a:rPr>
              <a:t>💡Exemplo: Em vez de configurar arquivos XML para cada componente, o Spring Boot permite que você defina tudo usando </a:t>
            </a:r>
            <a:r>
              <a:rPr lang="pt-PT" altLang="en-US" sz="2400" b="1">
                <a:sym typeface="+mn-ea"/>
              </a:rPr>
              <a:t>anotações </a:t>
            </a:r>
            <a:r>
              <a:rPr lang="pt-PT" altLang="en-US" sz="2400">
                <a:sym typeface="+mn-ea"/>
              </a:rPr>
              <a:t>diretamente no código.</a:t>
            </a:r>
            <a:endParaRPr lang="pt-PT" altLang="en-US" sz="2400">
              <a:sym typeface="+mn-ea"/>
            </a:endParaRPr>
          </a:p>
        </p:txBody>
      </p:sp>
      <p:sp>
        <p:nvSpPr>
          <p:cNvPr id="8" name="Text Box 7"/>
          <p:cNvSpPr txBox="1"/>
          <p:nvPr/>
        </p:nvSpPr>
        <p:spPr>
          <a:xfrm>
            <a:off x="660718" y="6158230"/>
            <a:ext cx="8279765" cy="460375"/>
          </a:xfrm>
          <a:prstGeom prst="rect">
            <a:avLst/>
          </a:prstGeom>
          <a:noFill/>
        </p:spPr>
        <p:txBody>
          <a:bodyPr wrap="square" rtlCol="0">
            <a:spAutoFit/>
          </a:bodyPr>
          <a:p>
            <a:pPr indent="0">
              <a:buNone/>
            </a:pPr>
            <a:r>
              <a:rPr lang="pt-PT" altLang="en-US" sz="2400" b="1">
                <a:sym typeface="+mn-ea"/>
              </a:rPr>
              <a:t>Annotations Essenciais</a:t>
            </a:r>
            <a:endParaRPr lang="pt-PT" altLang="en-US" sz="2400" b="1">
              <a:sym typeface="+mn-ea"/>
            </a:endParaRPr>
          </a:p>
        </p:txBody>
      </p:sp>
      <p:sp>
        <p:nvSpPr>
          <p:cNvPr id="10" name="Text Box 9"/>
          <p:cNvSpPr txBox="1"/>
          <p:nvPr/>
        </p:nvSpPr>
        <p:spPr>
          <a:xfrm>
            <a:off x="660718" y="6646545"/>
            <a:ext cx="8279765" cy="3784600"/>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@SpringBootApplication</a:t>
            </a:r>
            <a:endParaRPr lang="pt-PT" altLang="en-US" sz="2400">
              <a:latin typeface="FreeMono" panose="020F0409020205020404" charset="0"/>
              <a:cs typeface="FreeMono" panose="020F0409020205020404" charset="0"/>
              <a:sym typeface="+mn-ea"/>
            </a:endParaRPr>
          </a:p>
          <a:p>
            <a:pPr indent="0" algn="just">
              <a:buNone/>
            </a:pPr>
            <a:endParaRPr lang="pt-PT" altLang="en-US" sz="2400">
              <a:sym typeface="+mn-ea"/>
            </a:endParaRPr>
          </a:p>
          <a:p>
            <a:pPr indent="0" algn="just">
              <a:buNone/>
            </a:pPr>
            <a:r>
              <a:rPr lang="pt-PT" altLang="en-US" sz="2400">
                <a:sym typeface="+mn-ea"/>
              </a:rPr>
              <a:t>É a anotação principal. Marca a classe de entrada da aplicação. Internamente, combina três anotações:</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@Configuration</a:t>
            </a:r>
            <a:r>
              <a:rPr lang="pt-PT" altLang="en-US" sz="2400">
                <a:sym typeface="+mn-ea"/>
              </a:rPr>
              <a:t>: indica que a classe pode conter definições de beans.</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@EnableAutoConfiguration</a:t>
            </a:r>
            <a:r>
              <a:rPr lang="pt-PT" altLang="en-US" sz="2400">
                <a:sym typeface="+mn-ea"/>
              </a:rPr>
              <a:t>: ativa a configuração automática.</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@ComponentScan</a:t>
            </a:r>
            <a:r>
              <a:rPr lang="pt-PT" altLang="en-US" sz="2400">
                <a:sym typeface="+mn-ea"/>
              </a:rPr>
              <a:t>: ativa a varredura de componentes no pacote base.</a:t>
            </a:r>
            <a:endParaRPr lang="pt-PT" altLang="en-US" sz="2400">
              <a:sym typeface="+mn-ea"/>
            </a:endParaRPr>
          </a:p>
        </p:txBody>
      </p:sp>
      <p:pic>
        <p:nvPicPr>
          <p:cNvPr id="4" name="Picture 3" descr="Untitled-003"/>
          <p:cNvPicPr>
            <a:picLocks noChangeAspect="1"/>
          </p:cNvPicPr>
          <p:nvPr/>
        </p:nvPicPr>
        <p:blipFill>
          <a:blip r:embed="rId1"/>
          <a:stretch>
            <a:fillRect/>
          </a:stretch>
        </p:blipFill>
        <p:spPr>
          <a:xfrm>
            <a:off x="1659251" y="10503535"/>
            <a:ext cx="6282699" cy="20878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513433" y="659130"/>
            <a:ext cx="8279765" cy="1198880"/>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@Controller</a:t>
            </a:r>
            <a:endParaRPr lang="pt-PT" altLang="en-US" sz="2400">
              <a:latin typeface="FreeMono" panose="020F0409020205020404" charset="0"/>
              <a:cs typeface="FreeMono" panose="020F0409020205020404" charset="0"/>
              <a:sym typeface="+mn-ea"/>
            </a:endParaRPr>
          </a:p>
          <a:p>
            <a:pPr indent="0" algn="just">
              <a:buNone/>
            </a:pPr>
            <a:r>
              <a:rPr lang="pt-PT" altLang="en-US" sz="2400">
                <a:latin typeface="+mn-ea"/>
                <a:cs typeface="+mn-ea"/>
                <a:sym typeface="+mn-ea"/>
              </a:rPr>
              <a:t>Usada para definir uma classe responsável por receber requisições web e retornar respostas (normalmente páginas ou dados).</a:t>
            </a:r>
            <a:endParaRPr lang="pt-PT" altLang="en-US" sz="2400">
              <a:sym typeface="+mn-ea"/>
            </a:endParaRPr>
          </a:p>
        </p:txBody>
      </p:sp>
      <p:sp>
        <p:nvSpPr>
          <p:cNvPr id="3" name="Text Box 2"/>
          <p:cNvSpPr txBox="1"/>
          <p:nvPr/>
        </p:nvSpPr>
        <p:spPr>
          <a:xfrm>
            <a:off x="513433" y="4052570"/>
            <a:ext cx="8279765" cy="1198880"/>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@GetMapping</a:t>
            </a:r>
            <a:endParaRPr lang="pt-PT" altLang="en-US" sz="2400">
              <a:latin typeface="FreeMono" panose="020F0409020205020404" charset="0"/>
              <a:cs typeface="FreeMono" panose="020F0409020205020404" charset="0"/>
              <a:sym typeface="+mn-ea"/>
            </a:endParaRPr>
          </a:p>
          <a:p>
            <a:pPr indent="0" algn="just">
              <a:buNone/>
            </a:pPr>
            <a:r>
              <a:rPr lang="pt-PT" altLang="en-US" sz="2400">
                <a:cs typeface="+mn-lt"/>
                <a:sym typeface="+mn-ea"/>
              </a:rPr>
              <a:t>Indica que um método deve responder a uma requisição HTTP do tipo GET.</a:t>
            </a:r>
            <a:endParaRPr lang="pt-PT" altLang="en-US" sz="2400">
              <a:cs typeface="+mn-lt"/>
              <a:sym typeface="+mn-ea"/>
            </a:endParaRPr>
          </a:p>
        </p:txBody>
      </p:sp>
      <p:sp>
        <p:nvSpPr>
          <p:cNvPr id="9" name="Text Box 8"/>
          <p:cNvSpPr txBox="1"/>
          <p:nvPr/>
        </p:nvSpPr>
        <p:spPr>
          <a:xfrm>
            <a:off x="513433" y="7446010"/>
            <a:ext cx="8279765" cy="460375"/>
          </a:xfrm>
          <a:prstGeom prst="rect">
            <a:avLst/>
          </a:prstGeom>
          <a:noFill/>
        </p:spPr>
        <p:txBody>
          <a:bodyPr wrap="square" rtlCol="0">
            <a:spAutoFit/>
          </a:bodyPr>
          <a:p>
            <a:pPr indent="0">
              <a:buNone/>
            </a:pPr>
            <a:r>
              <a:rPr lang="pt-PT" altLang="en-US" sz="2400" b="1">
                <a:sym typeface="+mn-ea"/>
              </a:rPr>
              <a:t>Exemplo Completo</a:t>
            </a:r>
            <a:endParaRPr lang="pt-PT" altLang="en-US" sz="2400" b="1">
              <a:sym typeface="+mn-ea"/>
            </a:endParaRPr>
          </a:p>
        </p:txBody>
      </p:sp>
      <p:pic>
        <p:nvPicPr>
          <p:cNvPr id="2" name="Picture 1" descr="Untitled-004"/>
          <p:cNvPicPr>
            <a:picLocks noChangeAspect="1"/>
          </p:cNvPicPr>
          <p:nvPr/>
        </p:nvPicPr>
        <p:blipFill>
          <a:blip r:embed="rId1"/>
          <a:stretch>
            <a:fillRect/>
          </a:stretch>
        </p:blipFill>
        <p:spPr>
          <a:xfrm>
            <a:off x="513080" y="2055495"/>
            <a:ext cx="4995595" cy="1799590"/>
          </a:xfrm>
          <a:prstGeom prst="rect">
            <a:avLst/>
          </a:prstGeom>
        </p:spPr>
      </p:pic>
      <p:pic>
        <p:nvPicPr>
          <p:cNvPr id="5" name="Picture 4" descr="Untitled-005"/>
          <p:cNvPicPr>
            <a:picLocks noChangeAspect="1"/>
          </p:cNvPicPr>
          <p:nvPr/>
        </p:nvPicPr>
        <p:blipFill>
          <a:blip r:embed="rId2"/>
          <a:stretch>
            <a:fillRect/>
          </a:stretch>
        </p:blipFill>
        <p:spPr>
          <a:xfrm>
            <a:off x="513080" y="5448935"/>
            <a:ext cx="3528477" cy="1799590"/>
          </a:xfrm>
          <a:prstGeom prst="rect">
            <a:avLst/>
          </a:prstGeom>
        </p:spPr>
      </p:pic>
      <p:pic>
        <p:nvPicPr>
          <p:cNvPr id="7" name="Picture 6" descr="Untitled-006"/>
          <p:cNvPicPr>
            <a:picLocks noChangeAspect="1"/>
          </p:cNvPicPr>
          <p:nvPr/>
        </p:nvPicPr>
        <p:blipFill>
          <a:blip r:embed="rId3"/>
          <a:stretch>
            <a:fillRect/>
          </a:stretch>
        </p:blipFill>
        <p:spPr>
          <a:xfrm>
            <a:off x="529590" y="8103870"/>
            <a:ext cx="7418560" cy="39598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Text Box 9"/>
          <p:cNvSpPr txBox="1"/>
          <p:nvPr/>
        </p:nvSpPr>
        <p:spPr>
          <a:xfrm>
            <a:off x="412350" y="1350645"/>
            <a:ext cx="8279765" cy="1568450"/>
          </a:xfrm>
          <a:prstGeom prst="rect">
            <a:avLst/>
          </a:prstGeom>
          <a:noFill/>
        </p:spPr>
        <p:txBody>
          <a:bodyPr wrap="square" rtlCol="0">
            <a:spAutoFit/>
          </a:bodyPr>
          <a:p>
            <a:pPr indent="0" algn="just">
              <a:buNone/>
            </a:pPr>
            <a:r>
              <a:rPr lang="pt-PT" altLang="en-US" sz="2400">
                <a:cs typeface="+mn-lt"/>
                <a:sym typeface="+mn-ea"/>
              </a:rPr>
              <a:t>Com essas anotações, você já consegue criar </a:t>
            </a:r>
            <a:r>
              <a:rPr lang="pt-PT" altLang="en-US" sz="2400" b="1">
                <a:cs typeface="+mn-lt"/>
                <a:sym typeface="+mn-ea"/>
              </a:rPr>
              <a:t>sua primeira rota funcional</a:t>
            </a:r>
            <a:r>
              <a:rPr lang="pt-PT" altLang="en-US" sz="2400">
                <a:cs typeface="+mn-lt"/>
                <a:sym typeface="+mn-ea"/>
              </a:rPr>
              <a:t> no Spring Boot! No próximo capítulo, vamos adicionar páginas HTML com </a:t>
            </a:r>
            <a:r>
              <a:rPr lang="pt-PT" altLang="en-US" sz="2400" b="1">
                <a:cs typeface="+mn-lt"/>
                <a:sym typeface="+mn-ea"/>
              </a:rPr>
              <a:t>Thymeleaf</a:t>
            </a:r>
            <a:r>
              <a:rPr lang="pt-PT" altLang="en-US" sz="2400">
                <a:cs typeface="+mn-lt"/>
                <a:sym typeface="+mn-ea"/>
              </a:rPr>
              <a:t> e deixar a aplicação com uma interface bonita e navegável.</a:t>
            </a:r>
            <a:endParaRPr lang="pt-PT" altLang="en-US" sz="2400">
              <a:cs typeface="+mn-lt"/>
              <a:sym typeface="+mn-ea"/>
            </a:endParaRPr>
          </a:p>
        </p:txBody>
      </p:sp>
      <p:sp>
        <p:nvSpPr>
          <p:cNvPr id="9" name="Text Box 8"/>
          <p:cNvSpPr txBox="1"/>
          <p:nvPr/>
        </p:nvSpPr>
        <p:spPr>
          <a:xfrm>
            <a:off x="412350" y="629285"/>
            <a:ext cx="8279765" cy="583565"/>
          </a:xfrm>
          <a:prstGeom prst="rect">
            <a:avLst/>
          </a:prstGeom>
          <a:noFill/>
        </p:spPr>
        <p:txBody>
          <a:bodyPr wrap="square" rtlCol="0">
            <a:spAutoFit/>
          </a:bodyPr>
          <a:p>
            <a:pPr indent="0">
              <a:buNone/>
            </a:pPr>
            <a:r>
              <a:rPr lang="pt-PT" altLang="en-US" sz="3200" b="1">
                <a:sym typeface="+mn-ea"/>
              </a:rPr>
              <a:t>Conclusão do Capítulo</a:t>
            </a:r>
            <a:endParaRPr lang="pt-PT" altLang="en-US" sz="3200" b="1">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660718" y="7385050"/>
            <a:ext cx="8279765" cy="1938020"/>
          </a:xfrm>
          <a:prstGeom prst="rect">
            <a:avLst/>
          </a:prstGeom>
          <a:noFill/>
        </p:spPr>
        <p:txBody>
          <a:bodyPr wrap="square" rtlCol="0">
            <a:spAutoFit/>
          </a:bodyPr>
          <a:p>
            <a:pPr algn="ctr"/>
            <a:r>
              <a:rPr lang="pt-PT" altLang="en-US" sz="2400" b="1" i="1">
                <a:solidFill>
                  <a:schemeClr val="bg1"/>
                </a:solidFill>
                <a:sym typeface="+mn-ea"/>
              </a:rPr>
              <a:t>A brisa começa a soprar mais forte e o navio ganha velocidade. Nosso próximo desafio é dominar as rotas e a comunicação entre backend e frontend. É aqui que os verdadeiros capitães do One Stack aprendem a se comunicar com suas tripulações — ou melhor, com suas views.</a:t>
            </a:r>
            <a:endParaRPr lang="pt-PT" altLang="en-US" sz="2400" b="1" i="1">
              <a:solidFill>
                <a:schemeClr val="bg1"/>
              </a:solidFill>
              <a:sym typeface="+mn-ea"/>
            </a:endParaRPr>
          </a:p>
        </p:txBody>
      </p:sp>
      <p:sp>
        <p:nvSpPr>
          <p:cNvPr id="4" name="Title 3"/>
          <p:cNvSpPr>
            <a:spLocks noGrp="1"/>
          </p:cNvSpPr>
          <p:nvPr>
            <p:ph type="title"/>
          </p:nvPr>
        </p:nvSpPr>
        <p:spPr>
          <a:xfrm>
            <a:off x="660718" y="3340735"/>
            <a:ext cx="8279765" cy="3096000"/>
          </a:xfrm>
        </p:spPr>
        <p:txBody>
          <a:bodyPr>
            <a:normAutofit fontScale="90000"/>
            <a:scene3d>
              <a:camera prst="orthographicFront"/>
              <a:lightRig rig="threePt" dir="t"/>
            </a:scene3d>
          </a:bodyPr>
          <a:p>
            <a:pPr algn="ct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Capítulo 4 – Mapeando Rota – </a:t>
            </a:r>
            <a:b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b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Controllers e Navegação</a:t>
            </a:r>
            <a:endPar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61086" y="550545"/>
            <a:ext cx="8279765" cy="1198880"/>
          </a:xfrm>
        </p:spPr>
        <p:txBody>
          <a:bodyPr>
            <a:normAutofit/>
          </a:bodyPr>
          <a:p>
            <a:pPr algn="just"/>
            <a:r>
              <a:rPr lang="pt-PT" altLang="en-US" sz="3200"/>
              <a:t>Criando uma Rota Básica</a:t>
            </a:r>
            <a:endParaRPr lang="pt-PT" altLang="en-US" sz="3200"/>
          </a:p>
        </p:txBody>
      </p:sp>
      <p:sp>
        <p:nvSpPr>
          <p:cNvPr id="11" name="Text Box 10"/>
          <p:cNvSpPr txBox="1"/>
          <p:nvPr/>
        </p:nvSpPr>
        <p:spPr>
          <a:xfrm>
            <a:off x="661086" y="1910715"/>
            <a:ext cx="8279765" cy="1568450"/>
          </a:xfrm>
          <a:prstGeom prst="rect">
            <a:avLst/>
          </a:prstGeom>
          <a:noFill/>
        </p:spPr>
        <p:txBody>
          <a:bodyPr wrap="square" rtlCol="0">
            <a:spAutoFit/>
          </a:bodyPr>
          <a:p>
            <a:pPr indent="0" algn="just">
              <a:buNone/>
            </a:pPr>
            <a:r>
              <a:rPr lang="pt-PT" altLang="en-US" sz="2400">
                <a:sym typeface="+mn-ea"/>
              </a:rPr>
              <a:t>No Spring Boot, toda requisição que chega precisa de um caminho: esse é o papel dos </a:t>
            </a:r>
            <a:r>
              <a:rPr lang="pt-PT" altLang="en-US" sz="2400" i="1">
                <a:sym typeface="+mn-ea"/>
              </a:rPr>
              <a:t>controllers</a:t>
            </a:r>
            <a:r>
              <a:rPr lang="pt-PT" altLang="en-US" sz="2400">
                <a:sym typeface="+mn-ea"/>
              </a:rPr>
              <a:t>. Vamos começar criando uma rota simples que responda quando alguém visitar nosso navio pela primeira vez.</a:t>
            </a:r>
            <a:endParaRPr lang="pt-PT" altLang="en-US" sz="2400">
              <a:sym typeface="+mn-ea"/>
            </a:endParaRPr>
          </a:p>
        </p:txBody>
      </p:sp>
      <p:sp>
        <p:nvSpPr>
          <p:cNvPr id="8" name="Text Box 7"/>
          <p:cNvSpPr txBox="1"/>
          <p:nvPr/>
        </p:nvSpPr>
        <p:spPr>
          <a:xfrm>
            <a:off x="661086" y="9610090"/>
            <a:ext cx="8279765" cy="1198880"/>
          </a:xfrm>
          <a:prstGeom prst="rect">
            <a:avLst/>
          </a:prstGeom>
          <a:noFill/>
        </p:spPr>
        <p:txBody>
          <a:bodyPr wrap="square" rtlCol="0">
            <a:spAutoFit/>
          </a:bodyPr>
          <a:p>
            <a:pPr indent="0" algn="just">
              <a:buNone/>
            </a:pPr>
            <a:r>
              <a:rPr lang="pt-PT" altLang="en-US" sz="2400">
                <a:sym typeface="+mn-ea"/>
              </a:rPr>
              <a:t>Uma rota sem informação é como um navio sem carga. Vamos enviar mensagens para nossa página HTML usando o objeto Model:</a:t>
            </a:r>
            <a:endParaRPr lang="pt-PT" altLang="en-US" sz="2400">
              <a:sym typeface="+mn-ea"/>
            </a:endParaRPr>
          </a:p>
        </p:txBody>
      </p:sp>
      <p:sp>
        <p:nvSpPr>
          <p:cNvPr id="10" name="Text Box 9"/>
          <p:cNvSpPr txBox="1"/>
          <p:nvPr/>
        </p:nvSpPr>
        <p:spPr>
          <a:xfrm>
            <a:off x="661086" y="5781675"/>
            <a:ext cx="8279765" cy="2306955"/>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@Controller</a:t>
            </a:r>
            <a:r>
              <a:rPr lang="pt-PT" altLang="en-US" sz="2400">
                <a:sym typeface="+mn-ea"/>
              </a:rPr>
              <a:t>: Diz ao Spring que esta classe é responsável por receber e responder requisições HTTP.</a:t>
            </a:r>
            <a:endParaRPr lang="pt-PT" altLang="en-US" sz="2400">
              <a:sym typeface="+mn-ea"/>
            </a:endParaRPr>
          </a:p>
          <a:p>
            <a:pPr indent="0" algn="just">
              <a:buNone/>
            </a:pPr>
            <a:r>
              <a:rPr lang="pt-PT" altLang="en-US" sz="2400">
                <a:latin typeface="FreeMono" panose="020F0409020205020404" charset="0"/>
                <a:cs typeface="FreeMono" panose="020F0409020205020404" charset="0"/>
                <a:sym typeface="+mn-ea"/>
              </a:rPr>
              <a:t>@GetMapping("/")</a:t>
            </a:r>
            <a:r>
              <a:rPr lang="pt-PT" altLang="en-US" sz="2400">
                <a:sym typeface="+mn-ea"/>
              </a:rPr>
              <a:t>: Mapeia a URL (rota) raiz (</a:t>
            </a:r>
            <a:r>
              <a:rPr lang="pt-PT" altLang="en-US" sz="2400">
                <a:latin typeface="FreeMono" panose="020F0409020205020404" charset="0"/>
                <a:cs typeface="FreeMono" panose="020F0409020205020404" charset="0"/>
                <a:sym typeface="+mn-ea"/>
              </a:rPr>
              <a:t>/</a:t>
            </a:r>
            <a:r>
              <a:rPr lang="pt-PT" altLang="en-US" sz="2400">
                <a:sym typeface="+mn-ea"/>
              </a:rPr>
              <a:t>) para o método </a:t>
            </a:r>
            <a:r>
              <a:rPr lang="pt-PT" altLang="en-US" sz="2400">
                <a:latin typeface="FreeMono" panose="020F0409020205020404" charset="0"/>
                <a:cs typeface="FreeMono" panose="020F0409020205020404" charset="0"/>
                <a:sym typeface="+mn-ea"/>
              </a:rPr>
              <a:t>home()</a:t>
            </a:r>
            <a:r>
              <a:rPr lang="pt-PT" altLang="en-US" sz="2400">
                <a:sym typeface="+mn-ea"/>
              </a:rPr>
              <a:t>.</a:t>
            </a:r>
            <a:endParaRPr lang="pt-PT" altLang="en-US" sz="2400">
              <a:sym typeface="+mn-ea"/>
            </a:endParaRPr>
          </a:p>
          <a:p>
            <a:pPr indent="0" algn="just">
              <a:buNone/>
            </a:pPr>
            <a:r>
              <a:rPr lang="pt-PT" altLang="en-US" sz="2400">
                <a:latin typeface="FreeMono" panose="020F0409020205020404" charset="0"/>
                <a:cs typeface="FreeMono" panose="020F0409020205020404" charset="0"/>
                <a:sym typeface="+mn-ea"/>
              </a:rPr>
              <a:t>return "index"</a:t>
            </a:r>
            <a:r>
              <a:rPr lang="pt-PT" altLang="en-US" sz="2400">
                <a:sym typeface="+mn-ea"/>
              </a:rPr>
              <a:t>: Diz qual view deve ser renderizada (ex: </a:t>
            </a:r>
            <a:r>
              <a:rPr lang="pt-PT" altLang="en-US" sz="2400">
                <a:latin typeface="FreeMono" panose="020F0409020205020404" charset="0"/>
                <a:cs typeface="FreeMono" panose="020F0409020205020404" charset="0"/>
                <a:sym typeface="+mn-ea"/>
              </a:rPr>
              <a:t>index.html</a:t>
            </a:r>
            <a:r>
              <a:rPr lang="pt-PT" altLang="en-US" sz="2400">
                <a:sym typeface="+mn-ea"/>
              </a:rPr>
              <a:t>) que estará na pasta </a:t>
            </a:r>
            <a:r>
              <a:rPr lang="pt-PT" altLang="en-US" sz="2400">
                <a:latin typeface="FreeMono" panose="020F0409020205020404" charset="0"/>
                <a:cs typeface="FreeMono" panose="020F0409020205020404" charset="0"/>
                <a:sym typeface="+mn-ea"/>
              </a:rPr>
              <a:t>resources/templates</a:t>
            </a:r>
            <a:r>
              <a:rPr lang="pt-PT" altLang="en-US" sz="2400">
                <a:sym typeface="+mn-ea"/>
              </a:rPr>
              <a:t>.</a:t>
            </a:r>
            <a:endParaRPr lang="pt-PT" altLang="en-US" sz="2400">
              <a:sym typeface="+mn-ea"/>
            </a:endParaRPr>
          </a:p>
        </p:txBody>
      </p:sp>
      <p:sp>
        <p:nvSpPr>
          <p:cNvPr id="3" name="Title 4"/>
          <p:cNvSpPr>
            <a:spLocks noGrp="1"/>
          </p:cNvSpPr>
          <p:nvPr/>
        </p:nvSpPr>
        <p:spPr>
          <a:xfrm>
            <a:off x="661086" y="8249920"/>
            <a:ext cx="8279765" cy="1198880"/>
          </a:xfrm>
          <a:prstGeom prst="rect">
            <a:avLst/>
          </a:prstGeom>
        </p:spPr>
        <p:txBody>
          <a:bodyPr vert="horz" lIns="91440" tIns="45720" rIns="91440" bIns="45720" rtlCol="0" anchor="ctr" anchorCtr="0">
            <a:normAutofit/>
          </a:bodyPr>
          <a:lstStyle>
            <a:lvl1pPr algn="l" defTabSz="960120" rtl="0" eaLnBrk="1" latinLnBrk="0" hangingPunct="1">
              <a:lnSpc>
                <a:spcPct val="90000"/>
              </a:lnSpc>
              <a:spcBef>
                <a:spcPct val="0"/>
              </a:spcBef>
              <a:buNone/>
              <a:defRPr sz="2520" b="1" kern="1200">
                <a:solidFill>
                  <a:schemeClr val="tx1"/>
                </a:solidFill>
                <a:effectLst>
                  <a:outerShdw blurRad="38100" dist="38100" dir="2700000" algn="tl">
                    <a:srgbClr val="000000">
                      <a:alpha val="43137"/>
                    </a:srgbClr>
                  </a:outerShdw>
                </a:effectLst>
                <a:latin typeface="+mj-lt"/>
                <a:ea typeface="+mj-ea"/>
                <a:cs typeface="+mj-cs"/>
              </a:defRPr>
            </a:lvl1pPr>
          </a:lstStyle>
          <a:p>
            <a:pPr algn="just"/>
            <a:r>
              <a:rPr lang="pt-PT" altLang="en-US" sz="3200"/>
              <a:t>Passando Dados para a View</a:t>
            </a:r>
            <a:endParaRPr lang="pt-PT" altLang="en-US" sz="3200"/>
          </a:p>
        </p:txBody>
      </p:sp>
      <p:pic>
        <p:nvPicPr>
          <p:cNvPr id="4" name="Picture 3" descr="Untitled-007"/>
          <p:cNvPicPr>
            <a:picLocks noChangeAspect="1"/>
          </p:cNvPicPr>
          <p:nvPr/>
        </p:nvPicPr>
        <p:blipFill>
          <a:blip r:embed="rId1"/>
          <a:stretch>
            <a:fillRect/>
          </a:stretch>
        </p:blipFill>
        <p:spPr>
          <a:xfrm>
            <a:off x="3116631" y="3640455"/>
            <a:ext cx="3368675" cy="1979930"/>
          </a:xfrm>
          <a:prstGeom prst="rect">
            <a:avLst/>
          </a:prstGeom>
        </p:spPr>
      </p:pic>
      <p:pic>
        <p:nvPicPr>
          <p:cNvPr id="6" name="Picture 5" descr="Untitled-008"/>
          <p:cNvPicPr>
            <a:picLocks noChangeAspect="1"/>
          </p:cNvPicPr>
          <p:nvPr/>
        </p:nvPicPr>
        <p:blipFill>
          <a:blip r:embed="rId2"/>
          <a:stretch>
            <a:fillRect/>
          </a:stretch>
        </p:blipFill>
        <p:spPr>
          <a:xfrm>
            <a:off x="1488809" y="10970260"/>
            <a:ext cx="6624320" cy="14935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661035" y="629920"/>
            <a:ext cx="8279765" cy="460375"/>
          </a:xfrm>
          <a:prstGeom prst="rect">
            <a:avLst/>
          </a:prstGeom>
          <a:noFill/>
        </p:spPr>
        <p:txBody>
          <a:bodyPr wrap="square" rtlCol="0">
            <a:spAutoFit/>
          </a:bodyPr>
          <a:p>
            <a:pPr indent="0" algn="just">
              <a:buNone/>
            </a:pPr>
            <a:r>
              <a:rPr lang="pt-PT" altLang="en-US" sz="2400">
                <a:sym typeface="+mn-ea"/>
              </a:rPr>
              <a:t>No arquivo </a:t>
            </a:r>
            <a:r>
              <a:rPr lang="pt-PT" altLang="en-US" sz="2400">
                <a:latin typeface="FreeMono" panose="020F0409020205020404" charset="0"/>
                <a:cs typeface="FreeMono" panose="020F0409020205020404" charset="0"/>
                <a:sym typeface="+mn-ea"/>
              </a:rPr>
              <a:t>index.html</a:t>
            </a:r>
            <a:r>
              <a:rPr lang="pt-PT" altLang="en-US" sz="2400">
                <a:sym typeface="+mn-ea"/>
              </a:rPr>
              <a:t> (com Thymeleaf):</a:t>
            </a:r>
            <a:endParaRPr lang="pt-PT" altLang="en-US" sz="2400">
              <a:sym typeface="+mn-ea"/>
            </a:endParaRPr>
          </a:p>
        </p:txBody>
      </p:sp>
      <p:sp>
        <p:nvSpPr>
          <p:cNvPr id="8" name="Text Box 7"/>
          <p:cNvSpPr txBox="1"/>
          <p:nvPr/>
        </p:nvSpPr>
        <p:spPr>
          <a:xfrm>
            <a:off x="661035" y="8225790"/>
            <a:ext cx="8279765" cy="1568450"/>
          </a:xfrm>
          <a:prstGeom prst="rect">
            <a:avLst/>
          </a:prstGeom>
          <a:noFill/>
        </p:spPr>
        <p:txBody>
          <a:bodyPr wrap="square" rtlCol="0">
            <a:spAutoFit/>
          </a:bodyPr>
          <a:p>
            <a:pPr indent="0" algn="just">
              <a:buNone/>
            </a:pPr>
            <a:r>
              <a:rPr lang="pt-PT" altLang="en-US" sz="2400">
                <a:sym typeface="+mn-ea"/>
              </a:rPr>
              <a:t>O objeto </a:t>
            </a:r>
            <a:r>
              <a:rPr lang="pt-PT" altLang="en-US" sz="2400">
                <a:latin typeface="FreeMono" panose="020F0409020205020404" charset="0"/>
                <a:cs typeface="FreeMono" panose="020F0409020205020404" charset="0"/>
                <a:sym typeface="+mn-ea"/>
              </a:rPr>
              <a:t>Model</a:t>
            </a:r>
            <a:r>
              <a:rPr lang="pt-PT" altLang="en-US" sz="2400">
                <a:sym typeface="+mn-ea"/>
              </a:rPr>
              <a:t> é como um baú de tesouros: nele colocamos tudo que queremos compartilhar entre o backend e o HTML. Com ele, enviamos dados para exibir mensagens, listas de produtos, informações do usuário e muito mais.</a:t>
            </a:r>
            <a:endParaRPr lang="pt-PT" altLang="en-US" sz="2400">
              <a:sym typeface="+mn-ea"/>
            </a:endParaRPr>
          </a:p>
        </p:txBody>
      </p:sp>
      <p:sp>
        <p:nvSpPr>
          <p:cNvPr id="10" name="Text Box 9"/>
          <p:cNvSpPr txBox="1"/>
          <p:nvPr/>
        </p:nvSpPr>
        <p:spPr>
          <a:xfrm>
            <a:off x="661035" y="4164965"/>
            <a:ext cx="8279765" cy="2306955"/>
          </a:xfrm>
          <a:prstGeom prst="rect">
            <a:avLst/>
          </a:prstGeom>
          <a:noFill/>
        </p:spPr>
        <p:txBody>
          <a:bodyPr wrap="square" rtlCol="0">
            <a:spAutoFit/>
          </a:bodyPr>
          <a:p>
            <a:pPr indent="0" algn="just">
              <a:buNone/>
            </a:pPr>
            <a:r>
              <a:rPr lang="pt-PT" altLang="en-US" sz="2400">
                <a:sym typeface="+mn-ea"/>
              </a:rPr>
              <a:t>Explicando:</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model.addAttribute("frase", ...)</a:t>
            </a:r>
            <a:r>
              <a:rPr lang="pt-PT" altLang="en-US" sz="2400">
                <a:sym typeface="+mn-ea"/>
              </a:rPr>
              <a:t>: Enviamos o dado para a view com a chave </a:t>
            </a:r>
            <a:r>
              <a:rPr lang="pt-PT" altLang="en-US" sz="2400">
                <a:latin typeface="FreeMono" panose="020F0409020205020404" charset="0"/>
                <a:cs typeface="FreeMono" panose="020F0409020205020404" charset="0"/>
                <a:sym typeface="+mn-ea"/>
              </a:rPr>
              <a:t>"frase"</a:t>
            </a:r>
            <a:r>
              <a:rPr lang="pt-PT" altLang="en-US" sz="2400">
                <a:sym typeface="+mn-ea"/>
              </a:rPr>
              <a:t>.</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th:text="${frase}"</a:t>
            </a:r>
            <a:r>
              <a:rPr lang="pt-PT" altLang="en-US" sz="2400">
                <a:sym typeface="+mn-ea"/>
              </a:rPr>
              <a:t>: O Thymeleaf insere esse conteúdo no HTML de forma dinâmica.</a:t>
            </a:r>
            <a:endParaRPr lang="pt-PT" altLang="en-US" sz="2400">
              <a:sym typeface="+mn-ea"/>
            </a:endParaRPr>
          </a:p>
        </p:txBody>
      </p:sp>
      <p:sp>
        <p:nvSpPr>
          <p:cNvPr id="3" name="Title 4"/>
          <p:cNvSpPr>
            <a:spLocks noGrp="1"/>
          </p:cNvSpPr>
          <p:nvPr/>
        </p:nvSpPr>
        <p:spPr>
          <a:xfrm>
            <a:off x="661035" y="6749415"/>
            <a:ext cx="8279765" cy="1198880"/>
          </a:xfrm>
          <a:prstGeom prst="rect">
            <a:avLst/>
          </a:prstGeom>
        </p:spPr>
        <p:txBody>
          <a:bodyPr vert="horz" lIns="91440" tIns="45720" rIns="91440" bIns="45720" rtlCol="0" anchor="ctr" anchorCtr="0">
            <a:normAutofit/>
          </a:bodyPr>
          <a:lstStyle>
            <a:lvl1pPr algn="l" defTabSz="960120" rtl="0" eaLnBrk="1" latinLnBrk="0" hangingPunct="1">
              <a:lnSpc>
                <a:spcPct val="90000"/>
              </a:lnSpc>
              <a:spcBef>
                <a:spcPct val="0"/>
              </a:spcBef>
              <a:buNone/>
              <a:defRPr sz="2520" b="1" kern="1200">
                <a:solidFill>
                  <a:schemeClr val="tx1"/>
                </a:solidFill>
                <a:effectLst>
                  <a:outerShdw blurRad="38100" dist="38100" dir="2700000" algn="tl">
                    <a:srgbClr val="000000">
                      <a:alpha val="43137"/>
                    </a:srgbClr>
                  </a:outerShdw>
                </a:effectLst>
                <a:latin typeface="+mj-lt"/>
                <a:ea typeface="+mj-ea"/>
                <a:cs typeface="+mj-cs"/>
              </a:defRPr>
            </a:lvl1pPr>
          </a:lstStyle>
          <a:p>
            <a:pPr algn="just"/>
            <a:r>
              <a:rPr lang="pt-PT" altLang="en-US" sz="3200"/>
              <a:t>Introdução ao uso de Model</a:t>
            </a:r>
            <a:endParaRPr lang="pt-PT" altLang="en-US" sz="3200"/>
          </a:p>
        </p:txBody>
      </p:sp>
      <p:sp>
        <p:nvSpPr>
          <p:cNvPr id="9" name="Text Box 8"/>
          <p:cNvSpPr txBox="1"/>
          <p:nvPr/>
        </p:nvSpPr>
        <p:spPr>
          <a:xfrm>
            <a:off x="661035" y="10071735"/>
            <a:ext cx="8279765" cy="2306955"/>
          </a:xfrm>
          <a:prstGeom prst="rect">
            <a:avLst/>
          </a:prstGeom>
          <a:noFill/>
        </p:spPr>
        <p:txBody>
          <a:bodyPr wrap="square" rtlCol="0">
            <a:spAutoFit/>
          </a:bodyPr>
          <a:p>
            <a:pPr indent="0" algn="just">
              <a:buNone/>
            </a:pPr>
            <a:r>
              <a:rPr lang="pt-PT" altLang="en-US" sz="2400">
                <a:sym typeface="+mn-ea"/>
              </a:rPr>
              <a:t>Com poucos comandos, já conseguimos:</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a:sym typeface="+mn-ea"/>
              </a:rPr>
              <a:t>Criar um </a:t>
            </a:r>
            <a:r>
              <a:rPr lang="pt-PT" altLang="en-US" sz="2400" i="1">
                <a:latin typeface="FreeMono" panose="020F0409020205020404" charset="0"/>
                <a:cs typeface="FreeMono" panose="020F0409020205020404" charset="0"/>
                <a:sym typeface="+mn-ea"/>
              </a:rPr>
              <a:t>Controller</a:t>
            </a:r>
            <a:r>
              <a:rPr lang="pt-PT" altLang="en-US" sz="2400">
                <a:sym typeface="+mn-ea"/>
              </a:rPr>
              <a:t> simples.</a:t>
            </a:r>
            <a:endParaRPr lang="pt-PT" altLang="en-US" sz="2400">
              <a:sym typeface="+mn-ea"/>
            </a:endParaRPr>
          </a:p>
          <a:p>
            <a:pPr marL="342900" indent="-342900" algn="just">
              <a:buFont typeface="Arial" panose="02080604020202020204" pitchFamily="34" charset="0"/>
              <a:buChar char="•"/>
            </a:pPr>
            <a:r>
              <a:rPr lang="pt-PT" altLang="en-US" sz="2400">
                <a:sym typeface="+mn-ea"/>
              </a:rPr>
              <a:t>Mapear rotas usando </a:t>
            </a:r>
            <a:r>
              <a:rPr lang="pt-PT" altLang="en-US" sz="2400">
                <a:latin typeface="FreeMono" panose="020F0409020205020404" charset="0"/>
                <a:cs typeface="FreeMono" panose="020F0409020205020404" charset="0"/>
                <a:sym typeface="+mn-ea"/>
              </a:rPr>
              <a:t>@GetMapping</a:t>
            </a:r>
            <a:r>
              <a:rPr lang="pt-PT" altLang="en-US" sz="2400">
                <a:sym typeface="+mn-ea"/>
              </a:rPr>
              <a:t>.</a:t>
            </a:r>
            <a:endParaRPr lang="pt-PT" altLang="en-US" sz="2400">
              <a:sym typeface="+mn-ea"/>
            </a:endParaRPr>
          </a:p>
          <a:p>
            <a:pPr marL="342900" indent="-342900" algn="just">
              <a:buFont typeface="Arial" panose="02080604020202020204" pitchFamily="34" charset="0"/>
              <a:buChar char="•"/>
            </a:pPr>
            <a:r>
              <a:rPr lang="pt-PT" altLang="en-US" sz="2400">
                <a:sym typeface="+mn-ea"/>
              </a:rPr>
              <a:t>Renderizar uma página HTML com Thymeleaf.</a:t>
            </a:r>
            <a:endParaRPr lang="pt-PT" altLang="en-US" sz="2400">
              <a:sym typeface="+mn-ea"/>
            </a:endParaRPr>
          </a:p>
          <a:p>
            <a:pPr marL="342900" indent="-342900" algn="just">
              <a:buFont typeface="Arial" panose="02080604020202020204" pitchFamily="34" charset="0"/>
              <a:buChar char="•"/>
            </a:pPr>
            <a:r>
              <a:rPr lang="pt-PT" altLang="en-US" sz="2400">
                <a:sym typeface="+mn-ea"/>
              </a:rPr>
              <a:t>Passar dados do backend para o frontend com </a:t>
            </a:r>
            <a:r>
              <a:rPr lang="pt-PT" altLang="en-US" sz="2400">
                <a:latin typeface="FreeMono" panose="020F0409020205020404" charset="0"/>
                <a:cs typeface="FreeMono" panose="020F0409020205020404" charset="0"/>
                <a:sym typeface="+mn-ea"/>
              </a:rPr>
              <a:t>Model</a:t>
            </a:r>
            <a:r>
              <a:rPr lang="pt-PT" altLang="en-US" sz="2400">
                <a:sym typeface="+mn-ea"/>
              </a:rPr>
              <a:t>.</a:t>
            </a:r>
            <a:endParaRPr lang="pt-PT" altLang="en-US" sz="2400">
              <a:sym typeface="+mn-ea"/>
            </a:endParaRPr>
          </a:p>
        </p:txBody>
      </p:sp>
      <p:pic>
        <p:nvPicPr>
          <p:cNvPr id="2" name="Picture 1" descr="Untitled-009"/>
          <p:cNvPicPr>
            <a:picLocks noChangeAspect="1"/>
          </p:cNvPicPr>
          <p:nvPr/>
        </p:nvPicPr>
        <p:blipFill>
          <a:blip r:embed="rId1"/>
          <a:stretch>
            <a:fillRect/>
          </a:stretch>
        </p:blipFill>
        <p:spPr>
          <a:xfrm>
            <a:off x="2131695" y="1367790"/>
            <a:ext cx="5337810" cy="25196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660718" y="656590"/>
            <a:ext cx="8279765" cy="1198880"/>
          </a:xfrm>
          <a:prstGeom prst="rect">
            <a:avLst/>
          </a:prstGeom>
        </p:spPr>
        <p:txBody>
          <a:bodyPr vert="horz" lIns="91440" tIns="45720" rIns="91440" bIns="45720" rtlCol="0" anchor="ctr" anchorCtr="0">
            <a:normAutofit/>
          </a:bodyPr>
          <a:lstStyle>
            <a:lvl1pPr algn="l" defTabSz="960120" rtl="0" eaLnBrk="1" latinLnBrk="0" hangingPunct="1">
              <a:lnSpc>
                <a:spcPct val="90000"/>
              </a:lnSpc>
              <a:spcBef>
                <a:spcPct val="0"/>
              </a:spcBef>
              <a:buNone/>
              <a:defRPr sz="2520" b="1" kern="1200">
                <a:solidFill>
                  <a:schemeClr val="tx1"/>
                </a:solidFill>
                <a:effectLst>
                  <a:outerShdw blurRad="38100" dist="38100" dir="2700000" algn="tl">
                    <a:srgbClr val="000000">
                      <a:alpha val="43137"/>
                    </a:srgbClr>
                  </a:outerShdw>
                </a:effectLst>
                <a:latin typeface="+mj-lt"/>
                <a:ea typeface="+mj-ea"/>
                <a:cs typeface="+mj-cs"/>
              </a:defRPr>
            </a:lvl1pPr>
          </a:lstStyle>
          <a:p>
            <a:r>
              <a:rPr lang="pt-PT" altLang="en-US" sz="3200"/>
              <a:t>Sumário</a:t>
            </a:r>
            <a:endParaRPr lang="pt-PT" altLang="en-US" sz="3200"/>
          </a:p>
        </p:txBody>
      </p:sp>
      <p:sp>
        <p:nvSpPr>
          <p:cNvPr id="4" name="Text Box 3"/>
          <p:cNvSpPr txBox="1"/>
          <p:nvPr/>
        </p:nvSpPr>
        <p:spPr>
          <a:xfrm>
            <a:off x="660400" y="2072005"/>
            <a:ext cx="8280000" cy="9324975"/>
          </a:xfrm>
          <a:prstGeom prst="rect">
            <a:avLst/>
          </a:prstGeom>
          <a:noFill/>
        </p:spPr>
        <p:txBody>
          <a:bodyPr wrap="square" rtlCol="0">
            <a:spAutoFit/>
          </a:bodyPr>
          <a:p>
            <a:pPr marL="457200" indent="-457200" algn="just">
              <a:buAutoNum type="arabicPeriod"/>
            </a:pPr>
            <a:r>
              <a:rPr lang="en-US" sz="2400" b="1"/>
              <a:t>Introdução – A Lenda do One Stack</a:t>
            </a:r>
            <a:endParaRPr lang="en-US" sz="2400"/>
          </a:p>
          <a:p>
            <a:pPr marL="914400" lvl="1" indent="-457200" algn="just">
              <a:buFont typeface="Arial" panose="02080604020202020204" pitchFamily="34" charset="0"/>
              <a:buChar char="•"/>
            </a:pPr>
            <a:r>
              <a:rPr lang="en-US" sz="2400"/>
              <a:t>O que é o One Stack?</a:t>
            </a:r>
            <a:endParaRPr lang="en-US" sz="2400"/>
          </a:p>
          <a:p>
            <a:pPr marL="914400" lvl="1" indent="-457200" algn="just">
              <a:buFont typeface="Arial" panose="02080604020202020204" pitchFamily="34" charset="0"/>
              <a:buChar char="•"/>
            </a:pPr>
            <a:r>
              <a:rPr lang="en-US" sz="2400"/>
              <a:t>Por que usar Java com Spring Boot e Thymeleaf?</a:t>
            </a:r>
            <a:endParaRPr lang="en-US" sz="2400"/>
          </a:p>
          <a:p>
            <a:pPr marL="914400" lvl="1" indent="-457200" algn="just">
              <a:buFont typeface="Arial" panose="02080604020202020204" pitchFamily="34" charset="0"/>
              <a:buChar char="•"/>
            </a:pPr>
            <a:r>
              <a:rPr lang="en-US" sz="2400"/>
              <a:t>A jornada do dev como uma aventura.</a:t>
            </a:r>
            <a:endParaRPr lang="en-US" sz="2400"/>
          </a:p>
          <a:p>
            <a:pPr marL="457200" indent="-457200" algn="just">
              <a:buAutoNum type="arabicPeriod"/>
            </a:pPr>
            <a:endParaRPr lang="en-US" sz="2400"/>
          </a:p>
          <a:p>
            <a:pPr marL="457200" indent="-457200" algn="just">
              <a:buAutoNum type="arabicPeriod"/>
            </a:pPr>
            <a:r>
              <a:rPr lang="en-US" sz="2400" b="1"/>
              <a:t>Preparando o Navio – Ambiente de Desenvolvimento</a:t>
            </a:r>
            <a:endParaRPr lang="en-US" sz="2400"/>
          </a:p>
          <a:p>
            <a:pPr marL="914400" lvl="1" indent="-457200" algn="just">
              <a:buFont typeface="Arial" panose="02080604020202020204" pitchFamily="34" charset="0"/>
              <a:buChar char="•"/>
            </a:pPr>
            <a:r>
              <a:rPr lang="en-US" sz="2400"/>
              <a:t>Instalando o JDK e Spring Tool Suite</a:t>
            </a:r>
            <a:r>
              <a:rPr lang="pt-PT" altLang="en-US" sz="2400"/>
              <a:t> </a:t>
            </a:r>
            <a:r>
              <a:rPr lang="en-US" sz="2400"/>
              <a:t>(ou</a:t>
            </a:r>
            <a:r>
              <a:rPr lang="pt-PT" altLang="en-US" sz="2400"/>
              <a:t>V</a:t>
            </a:r>
            <a:r>
              <a:rPr lang="en-US" sz="2400"/>
              <a:t>SCode/Eclipse)</a:t>
            </a:r>
            <a:endParaRPr lang="en-US" sz="2400"/>
          </a:p>
          <a:p>
            <a:pPr marL="914400" lvl="1" indent="-457200" algn="just">
              <a:buFont typeface="Arial" panose="02080604020202020204" pitchFamily="34" charset="0"/>
              <a:buChar char="•"/>
            </a:pPr>
            <a:r>
              <a:rPr lang="en-US" sz="2400"/>
              <a:t>Criando o projeto com Spring Initializr</a:t>
            </a:r>
            <a:endParaRPr lang="en-US" sz="2400"/>
          </a:p>
          <a:p>
            <a:pPr marL="914400" lvl="1" indent="-457200" algn="just">
              <a:buFont typeface="Arial" panose="02080604020202020204" pitchFamily="34" charset="0"/>
              <a:buChar char="•"/>
            </a:pPr>
            <a:r>
              <a:rPr lang="en-US" sz="2400"/>
              <a:t>Estrutura básica do projeto gerado</a:t>
            </a:r>
            <a:endParaRPr lang="en-US" sz="2400"/>
          </a:p>
          <a:p>
            <a:pPr marL="457200" indent="-457200" algn="just">
              <a:buAutoNum type="arabicPeriod"/>
            </a:pPr>
            <a:endParaRPr lang="en-US" sz="2400"/>
          </a:p>
          <a:p>
            <a:pPr marL="457200" indent="-457200" algn="just">
              <a:buAutoNum type="arabicPeriod"/>
            </a:pPr>
            <a:r>
              <a:rPr lang="en-US" sz="2400" b="1"/>
              <a:t>Primeiras Velas – Entendendo Spring Boot</a:t>
            </a:r>
            <a:endParaRPr lang="en-US" sz="2400"/>
          </a:p>
          <a:p>
            <a:pPr marL="914400" lvl="1" indent="-457200" algn="just">
              <a:buFont typeface="Arial" panose="02080604020202020204" pitchFamily="34" charset="0"/>
              <a:buChar char="•"/>
            </a:pPr>
            <a:r>
              <a:rPr lang="en-US" sz="2400">
                <a:sym typeface="+mn-ea"/>
              </a:rPr>
              <a:t>O que é o Spring Boot?</a:t>
            </a:r>
            <a:endParaRPr lang="en-US" sz="2400"/>
          </a:p>
          <a:p>
            <a:pPr marL="914400" lvl="1" indent="-457200" algn="just">
              <a:buFont typeface="Arial" panose="02080604020202020204" pitchFamily="34" charset="0"/>
              <a:buChar char="•"/>
            </a:pPr>
            <a:r>
              <a:rPr lang="en-US" sz="2400">
                <a:sym typeface="+mn-ea"/>
              </a:rPr>
              <a:t>Annotations essenciais: @SpringBootApplication, @Controller, @GetMapping</a:t>
            </a:r>
            <a:endParaRPr lang="en-US" sz="2400">
              <a:sym typeface="+mn-ea"/>
            </a:endParaRPr>
          </a:p>
          <a:p>
            <a:pPr marL="914400" lvl="1" indent="-457200" algn="just">
              <a:buFont typeface="Arial" panose="02080604020202020204" pitchFamily="34" charset="0"/>
              <a:buChar char="•"/>
            </a:pPr>
            <a:endParaRPr lang="en-US" sz="2400"/>
          </a:p>
          <a:p>
            <a:pPr marL="0" lvl="1" indent="-457200" algn="just">
              <a:buAutoNum type="arabicPeriod"/>
            </a:pPr>
            <a:r>
              <a:rPr lang="en-US" sz="2400" b="1">
                <a:sym typeface="+mn-ea"/>
              </a:rPr>
              <a:t>Mapeando Rota – Controllers e Navegação</a:t>
            </a:r>
            <a:endParaRPr lang="en-US" sz="2400">
              <a:sym typeface="+mn-ea"/>
            </a:endParaRPr>
          </a:p>
          <a:p>
            <a:pPr lvl="2" indent="-457200" algn="just">
              <a:buFont typeface="Arial" panose="02080604020202020204" pitchFamily="34" charset="0"/>
              <a:buChar char="•"/>
            </a:pPr>
            <a:r>
              <a:rPr lang="en-US" sz="2400">
                <a:sym typeface="+mn-ea"/>
              </a:rPr>
              <a:t>Criando uma rota básica</a:t>
            </a:r>
            <a:endParaRPr lang="en-US" sz="2400"/>
          </a:p>
          <a:p>
            <a:pPr lvl="2" indent="-457200" algn="just">
              <a:buFont typeface="Arial" panose="02080604020202020204" pitchFamily="34" charset="0"/>
              <a:buChar char="•"/>
            </a:pPr>
            <a:r>
              <a:rPr lang="en-US" sz="2400">
                <a:sym typeface="+mn-ea"/>
              </a:rPr>
              <a:t>Passando dados para a view</a:t>
            </a:r>
            <a:endParaRPr lang="en-US" sz="2400"/>
          </a:p>
          <a:p>
            <a:pPr lvl="2" indent="-457200" algn="just">
              <a:buFont typeface="Arial" panose="02080604020202020204" pitchFamily="34" charset="0"/>
              <a:buChar char="•"/>
            </a:pPr>
            <a:r>
              <a:rPr lang="en-US" sz="2400">
                <a:sym typeface="+mn-ea"/>
              </a:rPr>
              <a:t>Introdução ao uso de Model</a:t>
            </a:r>
            <a:endParaRPr lang="en-US" sz="2400"/>
          </a:p>
          <a:p>
            <a:pPr marL="0" lvl="1" indent="-457200" algn="just">
              <a:buAutoNum type="arabicPeriod"/>
            </a:pPr>
            <a:endParaRPr lang="en-US" sz="2400">
              <a:sym typeface="+mn-ea"/>
            </a:endParaRPr>
          </a:p>
          <a:p>
            <a:pPr marL="0" lvl="1" indent="-457200" algn="just">
              <a:buAutoNum type="arabicPeriod"/>
            </a:pPr>
            <a:r>
              <a:rPr lang="en-US" sz="2400" b="1">
                <a:sym typeface="+mn-ea"/>
              </a:rPr>
              <a:t>A Ilha Thymeleaf – Views Dinâmicas</a:t>
            </a:r>
            <a:endParaRPr lang="en-US" sz="2400">
              <a:sym typeface="+mn-ea"/>
            </a:endParaRPr>
          </a:p>
          <a:p>
            <a:pPr lvl="2" indent="-457200" algn="just">
              <a:buFont typeface="Arial" panose="02080604020202020204" pitchFamily="34" charset="0"/>
              <a:buChar char="•"/>
            </a:pPr>
            <a:r>
              <a:rPr lang="en-US" sz="2400"/>
              <a:t>Integrando o Thymeleaf ao projeto</a:t>
            </a:r>
            <a:endParaRPr lang="en-US" sz="2400"/>
          </a:p>
          <a:p>
            <a:pPr lvl="2" indent="-457200" algn="just">
              <a:buFont typeface="Arial" panose="02080604020202020204" pitchFamily="34" charset="0"/>
              <a:buChar char="•"/>
            </a:pPr>
            <a:r>
              <a:rPr lang="en-US" sz="2400"/>
              <a:t>Criando sua primeira página .html</a:t>
            </a:r>
            <a:endParaRPr lang="en-US" sz="2400"/>
          </a:p>
          <a:p>
            <a:pPr lvl="2" indent="-457200" algn="just">
              <a:buFont typeface="Arial" panose="02080604020202020204" pitchFamily="34" charset="0"/>
              <a:buChar char="•"/>
            </a:pPr>
            <a:r>
              <a:rPr lang="en-US" sz="2400"/>
              <a:t>Usando expressões como ${} e th:*</a:t>
            </a:r>
            <a:endParaRPr 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750253" y="7390765"/>
            <a:ext cx="8279765" cy="1938020"/>
          </a:xfrm>
          <a:prstGeom prst="rect">
            <a:avLst/>
          </a:prstGeom>
          <a:noFill/>
        </p:spPr>
        <p:txBody>
          <a:bodyPr wrap="square" rtlCol="0">
            <a:spAutoFit/>
          </a:bodyPr>
          <a:p>
            <a:pPr algn="ctr"/>
            <a:r>
              <a:rPr lang="pt-PT" altLang="en-US" sz="2400" b="1" i="1">
                <a:solidFill>
                  <a:schemeClr val="bg1"/>
                </a:solidFill>
                <a:sym typeface="+mn-ea"/>
              </a:rPr>
              <a:t>Após navegar pelos mares dos Controllers e Models, você finalmente avista uma nova terra: </a:t>
            </a:r>
            <a:r>
              <a:rPr lang="pt-PT" altLang="en-US" sz="2400" b="1" i="1">
                <a:solidFill>
                  <a:schemeClr val="bg1"/>
                </a:solidFill>
                <a:sym typeface="+mn-ea"/>
              </a:rPr>
              <a:t>a Ilha Thymeleaf. Aqui, as páginas HTML ganham vida com dados dinâmicos e expressões mágicas. Preparado para criar views poderosas com o Thymeleaf?</a:t>
            </a:r>
            <a:endParaRPr lang="pt-PT" altLang="en-US" sz="2400" b="1" i="1">
              <a:solidFill>
                <a:schemeClr val="bg1"/>
              </a:solidFill>
              <a:sym typeface="+mn-ea"/>
            </a:endParaRPr>
          </a:p>
        </p:txBody>
      </p:sp>
      <p:sp>
        <p:nvSpPr>
          <p:cNvPr id="4" name="Title 3"/>
          <p:cNvSpPr>
            <a:spLocks noGrp="1"/>
          </p:cNvSpPr>
          <p:nvPr>
            <p:ph type="title"/>
          </p:nvPr>
        </p:nvSpPr>
        <p:spPr>
          <a:xfrm>
            <a:off x="750253" y="3610610"/>
            <a:ext cx="8279765" cy="3168000"/>
          </a:xfrm>
        </p:spPr>
        <p:txBody>
          <a:bodyPr>
            <a:normAutofit fontScale="90000"/>
          </a:bodyPr>
          <a:p>
            <a:pPr algn="ct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Capítulo 5 – A Ilha Thymeleaf – </a:t>
            </a:r>
            <a:b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b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Views Dinâmicas</a:t>
            </a:r>
            <a:endPar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70983" y="482600"/>
            <a:ext cx="8279765" cy="1198880"/>
          </a:xfrm>
        </p:spPr>
        <p:txBody>
          <a:bodyPr>
            <a:normAutofit/>
          </a:bodyPr>
          <a:p>
            <a:pPr algn="just"/>
            <a:r>
              <a:rPr lang="pt-PT" altLang="en-US" sz="3200"/>
              <a:t>Integrando o Thymeleaf ao Projeto</a:t>
            </a:r>
            <a:endParaRPr lang="pt-PT" altLang="en-US" sz="3200"/>
          </a:p>
        </p:txBody>
      </p:sp>
      <p:sp>
        <p:nvSpPr>
          <p:cNvPr id="11" name="Text Box 10"/>
          <p:cNvSpPr txBox="1"/>
          <p:nvPr/>
        </p:nvSpPr>
        <p:spPr>
          <a:xfrm>
            <a:off x="570983" y="1821815"/>
            <a:ext cx="8279765" cy="829945"/>
          </a:xfrm>
          <a:prstGeom prst="rect">
            <a:avLst/>
          </a:prstGeom>
          <a:noFill/>
        </p:spPr>
        <p:txBody>
          <a:bodyPr wrap="square" rtlCol="0">
            <a:spAutoFit/>
          </a:bodyPr>
          <a:p>
            <a:pPr indent="0" algn="just">
              <a:buNone/>
            </a:pPr>
            <a:r>
              <a:rPr lang="pt-PT" altLang="en-US" sz="2400">
                <a:sym typeface="+mn-ea"/>
              </a:rPr>
              <a:t>Antes de navegar pela Ilha, precisamos trazer o barco (ou melhor, a dependência) certa.</a:t>
            </a:r>
            <a:endParaRPr lang="pt-PT" altLang="en-US" sz="2400">
              <a:sym typeface="+mn-ea"/>
            </a:endParaRPr>
          </a:p>
        </p:txBody>
      </p:sp>
      <p:sp>
        <p:nvSpPr>
          <p:cNvPr id="8" name="Text Box 7"/>
          <p:cNvSpPr txBox="1"/>
          <p:nvPr/>
        </p:nvSpPr>
        <p:spPr>
          <a:xfrm>
            <a:off x="570983" y="9339580"/>
            <a:ext cx="8279765" cy="1198880"/>
          </a:xfrm>
          <a:prstGeom prst="rect">
            <a:avLst/>
          </a:prstGeom>
          <a:noFill/>
        </p:spPr>
        <p:txBody>
          <a:bodyPr wrap="square" rtlCol="0">
            <a:spAutoFit/>
          </a:bodyPr>
          <a:p>
            <a:pPr indent="0" algn="just">
              <a:buNone/>
            </a:pPr>
            <a:r>
              <a:rPr lang="pt-PT" altLang="en-US" sz="2400">
                <a:sym typeface="+mn-ea"/>
              </a:rPr>
              <a:t>Uma rota sem informação é como um navio sem carga. Vamos enviar mensagens para nossa página HTML usando o objeto Model:</a:t>
            </a:r>
            <a:endParaRPr lang="pt-PT" altLang="en-US" sz="2400">
              <a:sym typeface="+mn-ea"/>
            </a:endParaRPr>
          </a:p>
        </p:txBody>
      </p:sp>
      <p:sp>
        <p:nvSpPr>
          <p:cNvPr id="6" name="Text Box 5"/>
          <p:cNvSpPr txBox="1"/>
          <p:nvPr/>
        </p:nvSpPr>
        <p:spPr>
          <a:xfrm>
            <a:off x="570983" y="2792095"/>
            <a:ext cx="8279765" cy="460375"/>
          </a:xfrm>
          <a:prstGeom prst="rect">
            <a:avLst/>
          </a:prstGeom>
          <a:noFill/>
        </p:spPr>
        <p:txBody>
          <a:bodyPr wrap="square" rtlCol="0">
            <a:spAutoFit/>
          </a:bodyPr>
          <a:p>
            <a:pPr indent="0" algn="just">
              <a:buNone/>
            </a:pPr>
            <a:r>
              <a:rPr lang="pt-PT" altLang="en-US" sz="2400">
                <a:sym typeface="+mn-ea"/>
              </a:rPr>
              <a:t>No seu </a:t>
            </a:r>
            <a:r>
              <a:rPr lang="pt-PT" altLang="en-US" sz="2400">
                <a:latin typeface="FreeMono" panose="020F0409020205020404" charset="0"/>
                <a:cs typeface="FreeMono" panose="020F0409020205020404" charset="0"/>
                <a:sym typeface="+mn-ea"/>
              </a:rPr>
              <a:t>pom.xml</a:t>
            </a:r>
            <a:r>
              <a:rPr lang="pt-PT" altLang="en-US" sz="2400">
                <a:sym typeface="+mn-ea"/>
              </a:rPr>
              <a:t>, adicione:</a:t>
            </a:r>
            <a:endParaRPr lang="pt-PT" altLang="en-US" sz="2400">
              <a:sym typeface="+mn-ea"/>
            </a:endParaRPr>
          </a:p>
        </p:txBody>
      </p:sp>
      <p:sp>
        <p:nvSpPr>
          <p:cNvPr id="12" name="Text Box 11"/>
          <p:cNvSpPr txBox="1"/>
          <p:nvPr/>
        </p:nvSpPr>
        <p:spPr>
          <a:xfrm>
            <a:off x="570983" y="5026660"/>
            <a:ext cx="8279765" cy="1568450"/>
          </a:xfrm>
          <a:prstGeom prst="rect">
            <a:avLst/>
          </a:prstGeom>
          <a:noFill/>
        </p:spPr>
        <p:txBody>
          <a:bodyPr wrap="square" rtlCol="0">
            <a:spAutoFit/>
          </a:bodyPr>
          <a:p>
            <a:pPr indent="0" algn="just">
              <a:buNone/>
            </a:pPr>
            <a:r>
              <a:rPr lang="pt-PT" altLang="en-US" sz="2400">
                <a:latin typeface="+mn-ea"/>
                <a:cs typeface="+mn-ea"/>
                <a:sym typeface="+mn-ea"/>
              </a:rPr>
              <a:t>O Spring Boot já reconhece essa dependência e configura tudo por baixo dos panos. Mas se quiser personalizar (como mudar o caminho padrão dos templates), pode ajustar no</a:t>
            </a:r>
            <a:r>
              <a:rPr lang="pt-PT" altLang="en-US" sz="2400">
                <a:sym typeface="+mn-ea"/>
              </a:rPr>
              <a:t> </a:t>
            </a:r>
            <a:r>
              <a:rPr lang="pt-PT" altLang="en-US" sz="2400">
                <a:latin typeface="FreeMono" panose="020F0409020205020404" charset="0"/>
                <a:cs typeface="FreeMono" panose="020F0409020205020404" charset="0"/>
                <a:sym typeface="+mn-ea"/>
              </a:rPr>
              <a:t>application.properties</a:t>
            </a:r>
            <a:r>
              <a:rPr lang="pt-PT" altLang="en-US" sz="2400">
                <a:sym typeface="+mn-ea"/>
              </a:rPr>
              <a:t>:</a:t>
            </a:r>
            <a:endParaRPr lang="pt-PT" altLang="en-US" sz="2400">
              <a:sym typeface="+mn-ea"/>
            </a:endParaRPr>
          </a:p>
        </p:txBody>
      </p:sp>
      <p:sp>
        <p:nvSpPr>
          <p:cNvPr id="14" name="Text Box 13"/>
          <p:cNvSpPr txBox="1"/>
          <p:nvPr/>
        </p:nvSpPr>
        <p:spPr>
          <a:xfrm>
            <a:off x="570983" y="8369300"/>
            <a:ext cx="8279765" cy="829945"/>
          </a:xfrm>
          <a:prstGeom prst="rect">
            <a:avLst/>
          </a:prstGeom>
          <a:noFill/>
        </p:spPr>
        <p:txBody>
          <a:bodyPr wrap="square" rtlCol="0">
            <a:spAutoFit/>
          </a:bodyPr>
          <a:p>
            <a:pPr indent="0" algn="just">
              <a:buNone/>
            </a:pPr>
            <a:r>
              <a:rPr lang="pt-PT" altLang="en-US" sz="2400">
                <a:sym typeface="+mn-ea"/>
              </a:rPr>
              <a:t>Dica de Navegador: coloque seus arquivos HTML na pasta </a:t>
            </a:r>
            <a:r>
              <a:rPr lang="pt-PT" altLang="en-US" sz="2400">
                <a:latin typeface="FreeMono" panose="020F0409020205020404" charset="0"/>
                <a:cs typeface="FreeMono" panose="020F0409020205020404" charset="0"/>
                <a:sym typeface="+mn-ea"/>
              </a:rPr>
              <a:t>src/main/resources/templates</a:t>
            </a:r>
            <a:r>
              <a:rPr lang="pt-PT" altLang="en-US" sz="2400">
                <a:sym typeface="+mn-ea"/>
              </a:rPr>
              <a:t>.</a:t>
            </a:r>
            <a:endParaRPr lang="pt-PT" altLang="en-US" sz="2400">
              <a:sym typeface="+mn-ea"/>
            </a:endParaRPr>
          </a:p>
        </p:txBody>
      </p:sp>
      <p:pic>
        <p:nvPicPr>
          <p:cNvPr id="2" name="Picture 1" descr="Untitled-010"/>
          <p:cNvPicPr>
            <a:picLocks noChangeAspect="1"/>
          </p:cNvPicPr>
          <p:nvPr/>
        </p:nvPicPr>
        <p:blipFill>
          <a:blip r:embed="rId1"/>
          <a:stretch>
            <a:fillRect/>
          </a:stretch>
        </p:blipFill>
        <p:spPr>
          <a:xfrm>
            <a:off x="1465279" y="3392805"/>
            <a:ext cx="6491172" cy="1493520"/>
          </a:xfrm>
          <a:prstGeom prst="rect">
            <a:avLst/>
          </a:prstGeom>
        </p:spPr>
      </p:pic>
      <p:pic>
        <p:nvPicPr>
          <p:cNvPr id="4" name="Picture 3" descr="Untitled-011"/>
          <p:cNvPicPr>
            <a:picLocks noChangeAspect="1"/>
          </p:cNvPicPr>
          <p:nvPr/>
        </p:nvPicPr>
        <p:blipFill>
          <a:blip r:embed="rId2"/>
          <a:stretch>
            <a:fillRect/>
          </a:stretch>
        </p:blipFill>
        <p:spPr>
          <a:xfrm>
            <a:off x="1728586" y="6735445"/>
            <a:ext cx="5964559" cy="1493520"/>
          </a:xfrm>
          <a:prstGeom prst="rect">
            <a:avLst/>
          </a:prstGeom>
        </p:spPr>
      </p:pic>
      <p:pic>
        <p:nvPicPr>
          <p:cNvPr id="10" name="Picture 9" descr="Untitled-012"/>
          <p:cNvPicPr>
            <a:picLocks noChangeAspect="1"/>
          </p:cNvPicPr>
          <p:nvPr/>
        </p:nvPicPr>
        <p:blipFill>
          <a:blip r:embed="rId3"/>
          <a:stretch>
            <a:fillRect/>
          </a:stretch>
        </p:blipFill>
        <p:spPr>
          <a:xfrm>
            <a:off x="570865" y="10678795"/>
            <a:ext cx="8280000" cy="17227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705603" y="558165"/>
            <a:ext cx="8279765" cy="1198880"/>
          </a:xfrm>
        </p:spPr>
        <p:txBody>
          <a:bodyPr>
            <a:normAutofit/>
          </a:bodyPr>
          <a:p>
            <a:pPr algn="just"/>
            <a:r>
              <a:rPr lang="pt-PT" altLang="en-US" sz="3200"/>
              <a:t>Criando Sua Primeira Página </a:t>
            </a:r>
            <a:r>
              <a:rPr lang="pt-PT" altLang="en-US" sz="3200">
                <a:latin typeface="FreeMono" panose="020F0409020205020404" charset="0"/>
                <a:cs typeface="FreeMono" panose="020F0409020205020404" charset="0"/>
              </a:rPr>
              <a:t>.html</a:t>
            </a:r>
            <a:endParaRPr lang="pt-PT" altLang="en-US" sz="3200">
              <a:latin typeface="FreeMono" panose="020F0409020205020404" charset="0"/>
              <a:cs typeface="FreeMono" panose="020F0409020205020404" charset="0"/>
            </a:endParaRPr>
          </a:p>
        </p:txBody>
      </p:sp>
      <p:sp>
        <p:nvSpPr>
          <p:cNvPr id="11" name="Text Box 10"/>
          <p:cNvSpPr txBox="1"/>
          <p:nvPr/>
        </p:nvSpPr>
        <p:spPr>
          <a:xfrm>
            <a:off x="705603" y="1783080"/>
            <a:ext cx="8279765" cy="460375"/>
          </a:xfrm>
          <a:prstGeom prst="rect">
            <a:avLst/>
          </a:prstGeom>
          <a:noFill/>
        </p:spPr>
        <p:txBody>
          <a:bodyPr wrap="square" rtlCol="0">
            <a:spAutoFit/>
          </a:bodyPr>
          <a:p>
            <a:pPr indent="0" algn="just">
              <a:buNone/>
            </a:pPr>
            <a:r>
              <a:rPr lang="pt-PT" altLang="en-US" sz="2400">
                <a:sym typeface="+mn-ea"/>
              </a:rPr>
              <a:t>Agora que o Thymeleaf está a bordo, crie seu primeiro HTML:</a:t>
            </a:r>
            <a:endParaRPr lang="pt-PT" altLang="en-US" sz="2400">
              <a:sym typeface="+mn-ea"/>
            </a:endParaRPr>
          </a:p>
        </p:txBody>
      </p:sp>
      <p:sp>
        <p:nvSpPr>
          <p:cNvPr id="6" name="Text Box 5"/>
          <p:cNvSpPr txBox="1"/>
          <p:nvPr/>
        </p:nvSpPr>
        <p:spPr>
          <a:xfrm>
            <a:off x="705603" y="2269490"/>
            <a:ext cx="8279765" cy="460375"/>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src/main/resources/templates/home.html</a:t>
            </a:r>
            <a:endParaRPr lang="pt-PT" altLang="en-US" sz="2400">
              <a:latin typeface="FreeMono" panose="020F0409020205020404" charset="0"/>
              <a:cs typeface="FreeMono" panose="020F0409020205020404" charset="0"/>
              <a:sym typeface="+mn-ea"/>
            </a:endParaRPr>
          </a:p>
        </p:txBody>
      </p:sp>
      <p:sp>
        <p:nvSpPr>
          <p:cNvPr id="2" name="Text Box 1"/>
          <p:cNvSpPr txBox="1"/>
          <p:nvPr/>
        </p:nvSpPr>
        <p:spPr>
          <a:xfrm>
            <a:off x="705603" y="6228715"/>
            <a:ext cx="8279765" cy="829945"/>
          </a:xfrm>
          <a:prstGeom prst="rect">
            <a:avLst/>
          </a:prstGeom>
          <a:noFill/>
        </p:spPr>
        <p:txBody>
          <a:bodyPr wrap="square" rtlCol="0">
            <a:spAutoFit/>
          </a:bodyPr>
          <a:p>
            <a:pPr indent="0" algn="just">
              <a:buNone/>
            </a:pPr>
            <a:r>
              <a:rPr lang="pt-PT" altLang="en-US" sz="2400">
                <a:sym typeface="+mn-ea"/>
              </a:rPr>
              <a:t>Essa página usará os dados enviados pelo backend para listar os membros da tripulação.</a:t>
            </a:r>
            <a:endParaRPr lang="pt-PT" altLang="en-US" sz="2400">
              <a:sym typeface="+mn-ea"/>
            </a:endParaRPr>
          </a:p>
        </p:txBody>
      </p:sp>
      <p:sp>
        <p:nvSpPr>
          <p:cNvPr id="10" name="Title 4"/>
          <p:cNvSpPr>
            <a:spLocks noGrp="1"/>
          </p:cNvSpPr>
          <p:nvPr/>
        </p:nvSpPr>
        <p:spPr>
          <a:xfrm>
            <a:off x="705603" y="7084695"/>
            <a:ext cx="8279765" cy="1198880"/>
          </a:xfrm>
          <a:prstGeom prst="rect">
            <a:avLst/>
          </a:prstGeom>
        </p:spPr>
        <p:txBody>
          <a:bodyPr vert="horz" lIns="91440" tIns="45720" rIns="91440" bIns="45720" rtlCol="0" anchor="ctr" anchorCtr="0">
            <a:normAutofit/>
          </a:bodyPr>
          <a:lstStyle>
            <a:lvl1pPr algn="l" defTabSz="960120" rtl="0" eaLnBrk="1" latinLnBrk="0" hangingPunct="1">
              <a:lnSpc>
                <a:spcPct val="90000"/>
              </a:lnSpc>
              <a:spcBef>
                <a:spcPct val="0"/>
              </a:spcBef>
              <a:buNone/>
              <a:defRPr sz="2520" b="1" kern="1200">
                <a:solidFill>
                  <a:schemeClr val="tx1"/>
                </a:solidFill>
                <a:effectLst>
                  <a:outerShdw blurRad="38100" dist="38100" dir="2700000" algn="tl">
                    <a:srgbClr val="000000">
                      <a:alpha val="43137"/>
                    </a:srgbClr>
                  </a:outerShdw>
                </a:effectLst>
                <a:latin typeface="+mj-lt"/>
                <a:ea typeface="+mj-ea"/>
                <a:cs typeface="+mj-cs"/>
              </a:defRPr>
            </a:lvl1pPr>
          </a:lstStyle>
          <a:p>
            <a:pPr algn="just"/>
            <a:r>
              <a:rPr lang="pt-PT" altLang="en-US" sz="3200"/>
              <a:t>Usando Expressões </a:t>
            </a:r>
            <a:r>
              <a:rPr lang="pt-PT" altLang="en-US" sz="3200">
                <a:latin typeface="FreeMono" panose="020F0409020205020404" charset="0"/>
                <a:cs typeface="FreeMono" panose="020F0409020205020404" charset="0"/>
              </a:rPr>
              <a:t>${}</a:t>
            </a:r>
            <a:r>
              <a:rPr lang="pt-PT" altLang="en-US" sz="3200"/>
              <a:t> e Atributos </a:t>
            </a:r>
            <a:r>
              <a:rPr lang="pt-PT" altLang="en-US" sz="3200">
                <a:latin typeface="FreeMono" panose="020F0409020205020404" charset="0"/>
                <a:cs typeface="FreeMono" panose="020F0409020205020404" charset="0"/>
              </a:rPr>
              <a:t>th:*</a:t>
            </a:r>
            <a:endParaRPr lang="pt-PT" altLang="en-US" sz="3200">
              <a:latin typeface="FreeMono" panose="020F0409020205020404" charset="0"/>
              <a:cs typeface="FreeMono" panose="020F0409020205020404" charset="0"/>
            </a:endParaRPr>
          </a:p>
        </p:txBody>
      </p:sp>
      <p:sp>
        <p:nvSpPr>
          <p:cNvPr id="16" name="Text Box 15"/>
          <p:cNvSpPr txBox="1"/>
          <p:nvPr/>
        </p:nvSpPr>
        <p:spPr>
          <a:xfrm>
            <a:off x="705603" y="8309610"/>
            <a:ext cx="8279765" cy="829945"/>
          </a:xfrm>
          <a:prstGeom prst="rect">
            <a:avLst/>
          </a:prstGeom>
          <a:noFill/>
        </p:spPr>
        <p:txBody>
          <a:bodyPr wrap="square" rtlCol="0">
            <a:spAutoFit/>
          </a:bodyPr>
          <a:p>
            <a:pPr indent="0" algn="just">
              <a:buNone/>
            </a:pPr>
            <a:r>
              <a:rPr lang="pt-PT" altLang="en-US" sz="2400">
                <a:sym typeface="+mn-ea"/>
              </a:rPr>
              <a:t>O </a:t>
            </a:r>
            <a:r>
              <a:rPr lang="pt-PT" altLang="en-US" sz="2400">
                <a:latin typeface="FreeMono" panose="020F0409020205020404" charset="0"/>
                <a:cs typeface="FreeMono" panose="020F0409020205020404" charset="0"/>
                <a:sym typeface="+mn-ea"/>
              </a:rPr>
              <a:t>${}</a:t>
            </a:r>
            <a:r>
              <a:rPr lang="pt-PT" altLang="en-US" sz="2400">
                <a:sym typeface="+mn-ea"/>
              </a:rPr>
              <a:t> em Thymeleaf permite acessar variáveis que o Controller envia para a view. Por exemplo:</a:t>
            </a:r>
            <a:endParaRPr lang="pt-PT" altLang="en-US" sz="2400">
              <a:sym typeface="+mn-ea"/>
            </a:endParaRPr>
          </a:p>
        </p:txBody>
      </p:sp>
      <p:sp>
        <p:nvSpPr>
          <p:cNvPr id="18" name="Text Box 17"/>
          <p:cNvSpPr txBox="1"/>
          <p:nvPr/>
        </p:nvSpPr>
        <p:spPr>
          <a:xfrm>
            <a:off x="705603" y="10088245"/>
            <a:ext cx="8279765" cy="829945"/>
          </a:xfrm>
          <a:prstGeom prst="rect">
            <a:avLst/>
          </a:prstGeom>
          <a:noFill/>
        </p:spPr>
        <p:txBody>
          <a:bodyPr wrap="square" rtlCol="0">
            <a:spAutoFit/>
          </a:bodyPr>
          <a:p>
            <a:pPr indent="0" algn="just">
              <a:buNone/>
            </a:pPr>
            <a:r>
              <a:rPr lang="pt-PT" altLang="en-US" sz="2400">
                <a:sym typeface="+mn-ea"/>
              </a:rPr>
              <a:t>Dentro do HTML, </a:t>
            </a:r>
            <a:r>
              <a:rPr lang="pt-PT" altLang="en-US" sz="2400">
                <a:latin typeface="FreeMono" panose="020F0409020205020404" charset="0"/>
                <a:cs typeface="FreeMono" panose="020F0409020205020404" charset="0"/>
                <a:sym typeface="+mn-ea"/>
              </a:rPr>
              <a:t>th:text="${membro}"</a:t>
            </a:r>
            <a:r>
              <a:rPr lang="pt-PT" altLang="en-US" sz="2400">
                <a:sym typeface="+mn-ea"/>
              </a:rPr>
              <a:t> irá substituir o conteúdo do elemento pelo valor da variável.</a:t>
            </a:r>
            <a:endParaRPr lang="pt-PT" altLang="en-US" sz="2400">
              <a:sym typeface="+mn-ea"/>
            </a:endParaRPr>
          </a:p>
        </p:txBody>
      </p:sp>
      <p:pic>
        <p:nvPicPr>
          <p:cNvPr id="3" name="Picture 2" descr="Untitled-013"/>
          <p:cNvPicPr/>
          <p:nvPr/>
        </p:nvPicPr>
        <p:blipFill>
          <a:blip r:embed="rId1"/>
          <a:stretch>
            <a:fillRect/>
          </a:stretch>
        </p:blipFill>
        <p:spPr>
          <a:xfrm>
            <a:off x="705485" y="2755900"/>
            <a:ext cx="8280000" cy="3446780"/>
          </a:xfrm>
          <a:prstGeom prst="rect">
            <a:avLst/>
          </a:prstGeom>
        </p:spPr>
      </p:pic>
      <p:pic>
        <p:nvPicPr>
          <p:cNvPr id="4" name="Picture 3" descr="Untitled-014"/>
          <p:cNvPicPr>
            <a:picLocks noChangeAspect="1"/>
          </p:cNvPicPr>
          <p:nvPr/>
        </p:nvPicPr>
        <p:blipFill>
          <a:blip r:embed="rId2"/>
          <a:stretch>
            <a:fillRect/>
          </a:stretch>
        </p:blipFill>
        <p:spPr>
          <a:xfrm>
            <a:off x="705485" y="9165590"/>
            <a:ext cx="8280000" cy="8966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Text Box 10"/>
          <p:cNvSpPr txBox="1"/>
          <p:nvPr/>
        </p:nvSpPr>
        <p:spPr>
          <a:xfrm>
            <a:off x="728780" y="624205"/>
            <a:ext cx="8279765" cy="2306955"/>
          </a:xfrm>
          <a:prstGeom prst="rect">
            <a:avLst/>
          </a:prstGeom>
          <a:noFill/>
        </p:spPr>
        <p:txBody>
          <a:bodyPr wrap="square" rtlCol="0">
            <a:spAutoFit/>
          </a:bodyPr>
          <a:p>
            <a:pPr indent="0" algn="just">
              <a:buNone/>
            </a:pPr>
            <a:r>
              <a:rPr lang="pt-PT" altLang="en-US" sz="2400">
                <a:sym typeface="+mn-ea"/>
              </a:rPr>
              <a:t>Alguns dos principais atributos Thymeleaf:</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th:text</a:t>
            </a:r>
            <a:r>
              <a:rPr lang="pt-PT" altLang="en-US" sz="2400">
                <a:sym typeface="+mn-ea"/>
              </a:rPr>
              <a:t>: substitui o texto interno de um elemento</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th:each</a:t>
            </a:r>
            <a:r>
              <a:rPr lang="pt-PT" altLang="en-US" sz="2400">
                <a:sym typeface="+mn-ea"/>
              </a:rPr>
              <a:t>: itera sobre listas</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th:if</a:t>
            </a:r>
            <a:r>
              <a:rPr lang="pt-PT" altLang="en-US" sz="2400">
                <a:sym typeface="+mn-ea"/>
              </a:rPr>
              <a:t> e </a:t>
            </a:r>
            <a:r>
              <a:rPr lang="pt-PT" altLang="en-US" sz="2400">
                <a:latin typeface="FreeMono" panose="020F0409020205020404" charset="0"/>
                <a:cs typeface="FreeMono" panose="020F0409020205020404" charset="0"/>
                <a:sym typeface="+mn-ea"/>
              </a:rPr>
              <a:t>th:unless</a:t>
            </a:r>
            <a:r>
              <a:rPr lang="pt-PT" altLang="en-US" sz="2400">
                <a:sym typeface="+mn-ea"/>
              </a:rPr>
              <a:t>: controle de exibição condicional</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th:href</a:t>
            </a:r>
            <a:r>
              <a:rPr lang="pt-PT" altLang="en-US" sz="2400">
                <a:sym typeface="+mn-ea"/>
              </a:rPr>
              <a:t>: manipula links dinamicamente</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th:value</a:t>
            </a:r>
            <a:r>
              <a:rPr lang="pt-PT" altLang="en-US" sz="2400">
                <a:sym typeface="+mn-ea"/>
              </a:rPr>
              <a:t>: usado em inputs e forms</a:t>
            </a:r>
            <a:endParaRPr lang="pt-PT" altLang="en-US" sz="2400">
              <a:sym typeface="+mn-ea"/>
            </a:endParaRPr>
          </a:p>
        </p:txBody>
      </p:sp>
      <p:sp>
        <p:nvSpPr>
          <p:cNvPr id="3" name="Text Box 2"/>
          <p:cNvSpPr txBox="1"/>
          <p:nvPr/>
        </p:nvSpPr>
        <p:spPr>
          <a:xfrm>
            <a:off x="728780" y="3202305"/>
            <a:ext cx="8279765" cy="460375"/>
          </a:xfrm>
          <a:prstGeom prst="rect">
            <a:avLst/>
          </a:prstGeom>
          <a:noFill/>
        </p:spPr>
        <p:txBody>
          <a:bodyPr wrap="square" rtlCol="0">
            <a:spAutoFit/>
          </a:bodyPr>
          <a:p>
            <a:pPr indent="0" algn="just">
              <a:buNone/>
            </a:pPr>
            <a:r>
              <a:rPr lang="pt-PT" altLang="en-US" sz="2400" b="1">
                <a:sym typeface="+mn-ea"/>
              </a:rPr>
              <a:t>Exemplo de uso prático com </a:t>
            </a:r>
            <a:r>
              <a:rPr lang="pt-PT" altLang="en-US" sz="2400" b="1">
                <a:latin typeface="FreeMono" panose="020F0409020205020404" charset="0"/>
                <a:cs typeface="FreeMono" panose="020F0409020205020404" charset="0"/>
                <a:sym typeface="+mn-ea"/>
              </a:rPr>
              <a:t>th:each</a:t>
            </a:r>
            <a:r>
              <a:rPr lang="pt-PT" altLang="en-US" sz="2400" b="1">
                <a:sym typeface="+mn-ea"/>
              </a:rPr>
              <a:t> e </a:t>
            </a:r>
            <a:r>
              <a:rPr lang="pt-PT" altLang="en-US" sz="2400" b="1">
                <a:latin typeface="FreeMono" panose="020F0409020205020404" charset="0"/>
                <a:cs typeface="FreeMono" panose="020F0409020205020404" charset="0"/>
                <a:sym typeface="+mn-ea"/>
              </a:rPr>
              <a:t>th:text</a:t>
            </a:r>
            <a:r>
              <a:rPr lang="pt-PT" altLang="en-US" sz="2400" b="1">
                <a:sym typeface="+mn-ea"/>
              </a:rPr>
              <a:t>:</a:t>
            </a:r>
            <a:endParaRPr lang="pt-PT" altLang="en-US" sz="2400" b="1">
              <a:sym typeface="+mn-ea"/>
            </a:endParaRPr>
          </a:p>
        </p:txBody>
      </p:sp>
      <p:sp>
        <p:nvSpPr>
          <p:cNvPr id="10" name="Text Box 9"/>
          <p:cNvSpPr txBox="1"/>
          <p:nvPr/>
        </p:nvSpPr>
        <p:spPr>
          <a:xfrm>
            <a:off x="728780" y="6004560"/>
            <a:ext cx="8279765" cy="829945"/>
          </a:xfrm>
          <a:prstGeom prst="rect">
            <a:avLst/>
          </a:prstGeom>
          <a:noFill/>
        </p:spPr>
        <p:txBody>
          <a:bodyPr wrap="square" rtlCol="0">
            <a:spAutoFit/>
          </a:bodyPr>
          <a:p>
            <a:pPr indent="0" algn="just">
              <a:buNone/>
            </a:pPr>
            <a:r>
              <a:rPr lang="pt-PT" altLang="en-US" sz="2400">
                <a:cs typeface="+mn-lt"/>
                <a:sym typeface="+mn-ea"/>
              </a:rPr>
              <a:t>Esse trecho cria uma lista com os nomes da tripulação, vindos do backend.</a:t>
            </a:r>
            <a:endParaRPr lang="pt-PT" altLang="en-US" sz="2400">
              <a:cs typeface="+mn-lt"/>
              <a:sym typeface="+mn-ea"/>
            </a:endParaRPr>
          </a:p>
        </p:txBody>
      </p:sp>
      <p:sp>
        <p:nvSpPr>
          <p:cNvPr id="2" name="Text Box 1"/>
          <p:cNvSpPr txBox="1"/>
          <p:nvPr/>
        </p:nvSpPr>
        <p:spPr>
          <a:xfrm>
            <a:off x="728780" y="7105650"/>
            <a:ext cx="8279765" cy="1198880"/>
          </a:xfrm>
          <a:prstGeom prst="rect">
            <a:avLst/>
          </a:prstGeom>
          <a:noFill/>
        </p:spPr>
        <p:txBody>
          <a:bodyPr wrap="square" rtlCol="0">
            <a:spAutoFit/>
          </a:bodyPr>
          <a:p>
            <a:pPr indent="0" algn="just">
              <a:buNone/>
            </a:pPr>
            <a:r>
              <a:rPr lang="pt-PT" altLang="en-US" sz="2400">
                <a:cs typeface="+mn-lt"/>
                <a:sym typeface="+mn-ea"/>
              </a:rPr>
              <a:t>No próximo capítulo você vai criar uma página real que exibe os nomes da tripulação do seu navio pirata. Prepare-se para praticar o que aprendeu e mostrar quem é o verdadeiro capitão do projeto!</a:t>
            </a:r>
            <a:endParaRPr lang="pt-PT" altLang="en-US" sz="2400">
              <a:cs typeface="+mn-lt"/>
              <a:sym typeface="+mn-ea"/>
            </a:endParaRPr>
          </a:p>
        </p:txBody>
      </p:sp>
      <p:pic>
        <p:nvPicPr>
          <p:cNvPr id="5" name="Picture 4" descr="Untitled-015"/>
          <p:cNvPicPr>
            <a:picLocks noChangeAspect="1"/>
          </p:cNvPicPr>
          <p:nvPr/>
        </p:nvPicPr>
        <p:blipFill>
          <a:blip r:embed="rId1"/>
          <a:stretch>
            <a:fillRect/>
          </a:stretch>
        </p:blipFill>
        <p:spPr>
          <a:xfrm>
            <a:off x="1567528" y="3933825"/>
            <a:ext cx="6466144" cy="17995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60718" y="482600"/>
            <a:ext cx="8279765" cy="1198880"/>
          </a:xfrm>
        </p:spPr>
        <p:txBody>
          <a:bodyPr>
            <a:normAutofit/>
          </a:bodyPr>
          <a:p>
            <a:pPr algn="just"/>
            <a:r>
              <a:rPr lang="pt-PT" altLang="en-US" sz="3200"/>
              <a:t>Conclusão do Capítulo</a:t>
            </a:r>
            <a:endParaRPr lang="pt-PT" altLang="en-US" sz="3200"/>
          </a:p>
        </p:txBody>
      </p:sp>
      <p:sp>
        <p:nvSpPr>
          <p:cNvPr id="11" name="Text Box 10"/>
          <p:cNvSpPr txBox="1"/>
          <p:nvPr/>
        </p:nvSpPr>
        <p:spPr>
          <a:xfrm>
            <a:off x="660718" y="1696720"/>
            <a:ext cx="8279765" cy="2306955"/>
          </a:xfrm>
          <a:prstGeom prst="rect">
            <a:avLst/>
          </a:prstGeom>
          <a:noFill/>
        </p:spPr>
        <p:txBody>
          <a:bodyPr wrap="square" rtlCol="0">
            <a:spAutoFit/>
          </a:bodyPr>
          <a:p>
            <a:pPr indent="0" algn="just">
              <a:buNone/>
            </a:pPr>
            <a:r>
              <a:rPr lang="pt-PT" altLang="en-US" sz="2400">
                <a:sym typeface="+mn-ea"/>
              </a:rPr>
              <a:t>O coração do Thymeleaf está na sua capacidade de </a:t>
            </a:r>
            <a:r>
              <a:rPr lang="pt-PT" altLang="en-US" sz="2400" b="1">
                <a:sym typeface="+mn-ea"/>
              </a:rPr>
              <a:t>misturar lógica com HTML sem perder a legibilidade.</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a:t>
            </a:r>
            <a:r>
              <a:rPr lang="pt-PT" altLang="en-US" sz="2400">
                <a:sym typeface="+mn-ea"/>
              </a:rPr>
              <a:t>: acessa dados do Model (como variáveis, listas, objetos).</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th:text</a:t>
            </a:r>
            <a:r>
              <a:rPr lang="pt-PT" altLang="en-US" sz="2400">
                <a:sym typeface="+mn-ea"/>
              </a:rPr>
              <a:t>: substitui o conteúdo de um elemento.</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th:href</a:t>
            </a:r>
            <a:r>
              <a:rPr lang="pt-PT" altLang="en-US" sz="2400">
                <a:sym typeface="+mn-ea"/>
              </a:rPr>
              <a:t>, </a:t>
            </a:r>
            <a:r>
              <a:rPr lang="pt-PT" altLang="en-US" sz="2400">
                <a:latin typeface="FreeMono" panose="020F0409020205020404" charset="0"/>
                <a:cs typeface="FreeMono" panose="020F0409020205020404" charset="0"/>
                <a:sym typeface="+mn-ea"/>
              </a:rPr>
              <a:t>th:src</a:t>
            </a:r>
            <a:r>
              <a:rPr lang="pt-PT" altLang="en-US" sz="2400">
                <a:sym typeface="+mn-ea"/>
              </a:rPr>
              <a:t>, </a:t>
            </a:r>
            <a:r>
              <a:rPr lang="pt-PT" altLang="en-US" sz="2400">
                <a:latin typeface="FreeMono" panose="020F0409020205020404" charset="0"/>
                <a:cs typeface="FreeMono" panose="020F0409020205020404" charset="0"/>
                <a:sym typeface="+mn-ea"/>
              </a:rPr>
              <a:t>th:if</a:t>
            </a:r>
            <a:r>
              <a:rPr lang="pt-PT" altLang="en-US" sz="2400">
                <a:sym typeface="+mn-ea"/>
              </a:rPr>
              <a:t>, </a:t>
            </a:r>
            <a:r>
              <a:rPr lang="pt-PT" altLang="en-US" sz="2400">
                <a:latin typeface="FreeMono" panose="020F0409020205020404" charset="0"/>
                <a:cs typeface="FreeMono" panose="020F0409020205020404" charset="0"/>
                <a:sym typeface="+mn-ea"/>
              </a:rPr>
              <a:t>th:each</a:t>
            </a:r>
            <a:r>
              <a:rPr lang="pt-PT" altLang="en-US" sz="2400">
                <a:sym typeface="+mn-ea"/>
              </a:rPr>
              <a:t>, etc.: permitem links dinâmicos, imagens, condicionais e laços de repetição.</a:t>
            </a:r>
            <a:endParaRPr lang="pt-PT" altLang="en-US" sz="2400">
              <a:sym typeface="+mn-ea"/>
            </a:endParaRPr>
          </a:p>
        </p:txBody>
      </p:sp>
      <p:sp>
        <p:nvSpPr>
          <p:cNvPr id="3" name="Text Box 2"/>
          <p:cNvSpPr txBox="1"/>
          <p:nvPr/>
        </p:nvSpPr>
        <p:spPr>
          <a:xfrm>
            <a:off x="660718" y="4241165"/>
            <a:ext cx="8279765" cy="460375"/>
          </a:xfrm>
          <a:prstGeom prst="rect">
            <a:avLst/>
          </a:prstGeom>
          <a:noFill/>
        </p:spPr>
        <p:txBody>
          <a:bodyPr wrap="square" rtlCol="0">
            <a:spAutoFit/>
          </a:bodyPr>
          <a:p>
            <a:pPr indent="0" algn="just">
              <a:buNone/>
            </a:pPr>
            <a:r>
              <a:rPr lang="pt-PT" altLang="en-US" sz="2400">
                <a:sym typeface="+mn-ea"/>
              </a:rPr>
              <a:t>Exemplo com lista:</a:t>
            </a:r>
            <a:endParaRPr lang="pt-PT" altLang="en-US" sz="2400">
              <a:sym typeface="+mn-ea"/>
            </a:endParaRPr>
          </a:p>
        </p:txBody>
      </p:sp>
      <p:sp>
        <p:nvSpPr>
          <p:cNvPr id="7" name="Text Box 6"/>
          <p:cNvSpPr txBox="1"/>
          <p:nvPr/>
        </p:nvSpPr>
        <p:spPr>
          <a:xfrm>
            <a:off x="660718" y="7621905"/>
            <a:ext cx="8279765" cy="460375"/>
          </a:xfrm>
          <a:prstGeom prst="rect">
            <a:avLst/>
          </a:prstGeom>
          <a:noFill/>
        </p:spPr>
        <p:txBody>
          <a:bodyPr wrap="square" rtlCol="0">
            <a:spAutoFit/>
          </a:bodyPr>
          <a:p>
            <a:pPr indent="0" algn="just">
              <a:buNone/>
            </a:pPr>
            <a:r>
              <a:rPr lang="pt-PT" altLang="en-US" sz="2400">
                <a:latin typeface="FreeMono" panose="020F0409020205020404" charset="0"/>
                <a:cs typeface="FreeMono" panose="020F0409020205020404" charset="0"/>
                <a:sym typeface="+mn-ea"/>
              </a:rPr>
              <a:t>tripulacao.html</a:t>
            </a:r>
            <a:endParaRPr lang="pt-PT" altLang="en-US" sz="2400">
              <a:latin typeface="FreeMono" panose="020F0409020205020404" charset="0"/>
              <a:cs typeface="FreeMono" panose="020F0409020205020404" charset="0"/>
              <a:sym typeface="+mn-ea"/>
            </a:endParaRPr>
          </a:p>
        </p:txBody>
      </p:sp>
      <p:sp>
        <p:nvSpPr>
          <p:cNvPr id="6" name="Text Box 5"/>
          <p:cNvSpPr txBox="1"/>
          <p:nvPr/>
        </p:nvSpPr>
        <p:spPr>
          <a:xfrm>
            <a:off x="660718" y="9952355"/>
            <a:ext cx="8279765" cy="1198880"/>
          </a:xfrm>
          <a:prstGeom prst="rect">
            <a:avLst/>
          </a:prstGeom>
          <a:noFill/>
        </p:spPr>
        <p:txBody>
          <a:bodyPr wrap="square" rtlCol="0">
            <a:spAutoFit/>
          </a:bodyPr>
          <a:p>
            <a:pPr indent="0" algn="just">
              <a:buNone/>
            </a:pPr>
            <a:r>
              <a:rPr lang="pt-PT" altLang="en-US" sz="2400">
                <a:sym typeface="+mn-ea"/>
              </a:rPr>
              <a:t>Prepare-se para explorar a rota da /tripulacao, onde você criará uma nova página usando Thymeleaf para exibir os nomes dos piratas que fazem parte da tripulação do One Stack!</a:t>
            </a:r>
            <a:endParaRPr lang="pt-PT" altLang="en-US" sz="2400">
              <a:sym typeface="+mn-ea"/>
            </a:endParaRPr>
          </a:p>
        </p:txBody>
      </p:sp>
      <p:pic>
        <p:nvPicPr>
          <p:cNvPr id="9" name="Picture 8" descr="Untitled-016"/>
          <p:cNvPicPr>
            <a:picLocks noChangeAspect="1"/>
          </p:cNvPicPr>
          <p:nvPr/>
        </p:nvPicPr>
        <p:blipFill>
          <a:blip r:embed="rId1"/>
          <a:stretch>
            <a:fillRect/>
          </a:stretch>
        </p:blipFill>
        <p:spPr>
          <a:xfrm>
            <a:off x="660600" y="4894580"/>
            <a:ext cx="8280000" cy="2489835"/>
          </a:xfrm>
          <a:prstGeom prst="rect">
            <a:avLst/>
          </a:prstGeom>
        </p:spPr>
      </p:pic>
      <p:pic>
        <p:nvPicPr>
          <p:cNvPr id="13" name="Picture 12" descr="Untitled-017"/>
          <p:cNvPicPr>
            <a:picLocks noChangeAspect="1"/>
          </p:cNvPicPr>
          <p:nvPr/>
        </p:nvPicPr>
        <p:blipFill>
          <a:blip r:embed="rId2"/>
          <a:stretch>
            <a:fillRect/>
          </a:stretch>
        </p:blipFill>
        <p:spPr>
          <a:xfrm>
            <a:off x="804124" y="8275320"/>
            <a:ext cx="7992952" cy="14395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570548" y="7345680"/>
            <a:ext cx="8279765" cy="1198880"/>
          </a:xfrm>
          <a:prstGeom prst="rect">
            <a:avLst/>
          </a:prstGeom>
          <a:noFill/>
        </p:spPr>
        <p:txBody>
          <a:bodyPr wrap="square" rtlCol="0">
            <a:spAutoFit/>
          </a:bodyPr>
          <a:p>
            <a:pPr algn="ctr"/>
            <a:r>
              <a:rPr lang="pt-PT" altLang="en-US" sz="2400" b="1" i="1">
                <a:solidFill>
                  <a:schemeClr val="bg1"/>
                </a:solidFill>
                <a:sym typeface="+mn-ea"/>
              </a:rPr>
              <a:t>Chegou a hora de aplicar os conhecimentos da Ilha Thymeleaf para criar uma página dinâmica com os nomes dos membros da tripulação.</a:t>
            </a:r>
            <a:endParaRPr lang="pt-PT" altLang="en-US" sz="2400" b="1" i="1">
              <a:solidFill>
                <a:schemeClr val="bg1"/>
              </a:solidFill>
              <a:sym typeface="+mn-ea"/>
            </a:endParaRPr>
          </a:p>
        </p:txBody>
      </p:sp>
      <p:sp>
        <p:nvSpPr>
          <p:cNvPr id="4" name="Title 3"/>
          <p:cNvSpPr>
            <a:spLocks noGrp="1"/>
          </p:cNvSpPr>
          <p:nvPr>
            <p:ph type="title"/>
          </p:nvPr>
        </p:nvSpPr>
        <p:spPr>
          <a:xfrm>
            <a:off x="570583" y="3250565"/>
            <a:ext cx="8279765" cy="3348000"/>
          </a:xfrm>
        </p:spPr>
        <p:txBody>
          <a:bodyPr>
            <a:normAutofit/>
            <a:scene3d>
              <a:camera prst="orthographicFront"/>
              <a:lightRig rig="threePt" dir="t"/>
            </a:scene3d>
          </a:bodyPr>
          <a:p>
            <a:pPr algn="ctr"/>
            <a: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Capítulo 6 – Mini Missão – Página com Nome da Tripulação</a:t>
            </a:r>
            <a:endPar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642338" y="482600"/>
            <a:ext cx="8279765" cy="1198880"/>
          </a:xfrm>
        </p:spPr>
        <p:txBody>
          <a:bodyPr>
            <a:normAutofit/>
          </a:bodyPr>
          <a:p>
            <a:pPr algn="just"/>
            <a:r>
              <a:rPr lang="pt-PT" altLang="en-US" sz="4800"/>
              <a:t>Objetivo da Missão</a:t>
            </a:r>
            <a:endParaRPr lang="pt-PT" altLang="en-US" sz="4800"/>
          </a:p>
        </p:txBody>
      </p:sp>
      <p:sp>
        <p:nvSpPr>
          <p:cNvPr id="11" name="Text Box 10"/>
          <p:cNvSpPr txBox="1"/>
          <p:nvPr/>
        </p:nvSpPr>
        <p:spPr>
          <a:xfrm>
            <a:off x="642338" y="1898015"/>
            <a:ext cx="8279765" cy="1198880"/>
          </a:xfrm>
          <a:prstGeom prst="rect">
            <a:avLst/>
          </a:prstGeom>
          <a:noFill/>
        </p:spPr>
        <p:txBody>
          <a:bodyPr wrap="square" rtlCol="0">
            <a:spAutoFit/>
          </a:bodyPr>
          <a:p>
            <a:pPr indent="0" algn="just">
              <a:buNone/>
            </a:pPr>
            <a:r>
              <a:rPr lang="pt-PT" altLang="en-US" sz="2400">
                <a:sym typeface="+mn-ea"/>
              </a:rPr>
              <a:t>Criar uma página que mostre os nomes dos integrantes da tripulação, usando Java + Spring Boot no backend e Thymeleaf no frontend.</a:t>
            </a:r>
            <a:endParaRPr lang="pt-PT" altLang="en-US" sz="2400">
              <a:sym typeface="+mn-ea"/>
            </a:endParaRPr>
          </a:p>
        </p:txBody>
      </p:sp>
      <p:sp>
        <p:nvSpPr>
          <p:cNvPr id="3" name="Text Box 2"/>
          <p:cNvSpPr txBox="1"/>
          <p:nvPr/>
        </p:nvSpPr>
        <p:spPr>
          <a:xfrm>
            <a:off x="642338" y="4113530"/>
            <a:ext cx="8279765" cy="829945"/>
          </a:xfrm>
          <a:prstGeom prst="rect">
            <a:avLst/>
          </a:prstGeom>
          <a:noFill/>
        </p:spPr>
        <p:txBody>
          <a:bodyPr wrap="square" rtlCol="0">
            <a:spAutoFit/>
          </a:bodyPr>
          <a:p>
            <a:pPr indent="0" algn="just">
              <a:buNone/>
            </a:pPr>
            <a:r>
              <a:rPr lang="pt-PT" altLang="en-US" sz="2400">
                <a:sym typeface="+mn-ea"/>
              </a:rPr>
              <a:t>Vamos começar no nosso controller Java. Você vai criar uma lista com os nomes da tripulação e enviar esses dados para a view.</a:t>
            </a:r>
            <a:endParaRPr lang="pt-PT" altLang="en-US" sz="2400">
              <a:sym typeface="+mn-ea"/>
            </a:endParaRPr>
          </a:p>
        </p:txBody>
      </p:sp>
      <p:sp>
        <p:nvSpPr>
          <p:cNvPr id="2" name="Text Box 1"/>
          <p:cNvSpPr txBox="1"/>
          <p:nvPr/>
        </p:nvSpPr>
        <p:spPr>
          <a:xfrm>
            <a:off x="642338" y="3313430"/>
            <a:ext cx="8279765" cy="583565"/>
          </a:xfrm>
          <a:prstGeom prst="rect">
            <a:avLst/>
          </a:prstGeom>
          <a:noFill/>
        </p:spPr>
        <p:txBody>
          <a:bodyPr wrap="square" rtlCol="0">
            <a:spAutoFit/>
          </a:bodyPr>
          <a:p>
            <a:pPr marL="514350" indent="-514350">
              <a:buFont typeface="Arial" panose="02080604020202020204" pitchFamily="34" charset="0"/>
              <a:buAutoNum type="arabicPeriod"/>
            </a:pPr>
            <a:r>
              <a:rPr lang="pt-PT" altLang="en-US" sz="3200" b="1">
                <a:sym typeface="+mn-ea"/>
              </a:rPr>
              <a:t>Criando a lista de nomes no backend</a:t>
            </a:r>
            <a:endParaRPr lang="pt-PT" altLang="en-US" sz="3200" b="1">
              <a:sym typeface="+mn-ea"/>
            </a:endParaRPr>
          </a:p>
        </p:txBody>
      </p:sp>
      <p:sp>
        <p:nvSpPr>
          <p:cNvPr id="13" name="Text Box 12"/>
          <p:cNvSpPr txBox="1"/>
          <p:nvPr/>
        </p:nvSpPr>
        <p:spPr>
          <a:xfrm>
            <a:off x="642338" y="5160010"/>
            <a:ext cx="8279765" cy="460375"/>
          </a:xfrm>
          <a:prstGeom prst="rect">
            <a:avLst/>
          </a:prstGeom>
          <a:noFill/>
        </p:spPr>
        <p:txBody>
          <a:bodyPr wrap="square" rtlCol="0">
            <a:spAutoFit/>
          </a:bodyPr>
          <a:p>
            <a:pPr indent="0" algn="just">
              <a:buNone/>
            </a:pPr>
            <a:r>
              <a:rPr lang="pt-PT" altLang="en-US" sz="2400">
                <a:sym typeface="+mn-ea"/>
              </a:rPr>
              <a:t>Controlador Java </a:t>
            </a:r>
            <a:r>
              <a:rPr lang="pt-PT" altLang="en-US" sz="2400">
                <a:latin typeface="FreeMono" panose="020F0409020205020404" charset="0"/>
                <a:cs typeface="FreeMono" panose="020F0409020205020404" charset="0"/>
                <a:sym typeface="+mn-ea"/>
              </a:rPr>
              <a:t>(TripulacaoController.java)</a:t>
            </a:r>
            <a:endParaRPr lang="pt-PT" altLang="en-US" sz="2400">
              <a:latin typeface="FreeMono" panose="020F0409020205020404" charset="0"/>
              <a:cs typeface="FreeMono" panose="020F0409020205020404" charset="0"/>
              <a:sym typeface="+mn-ea"/>
            </a:endParaRPr>
          </a:p>
        </p:txBody>
      </p:sp>
      <p:pic>
        <p:nvPicPr>
          <p:cNvPr id="15" name="Picture 14" descr="Untitled-018"/>
          <p:cNvPicPr>
            <a:picLocks noChangeAspect="1"/>
          </p:cNvPicPr>
          <p:nvPr/>
        </p:nvPicPr>
        <p:blipFill>
          <a:blip r:embed="rId1"/>
          <a:stretch>
            <a:fillRect/>
          </a:stretch>
        </p:blipFill>
        <p:spPr>
          <a:xfrm>
            <a:off x="660600" y="5836920"/>
            <a:ext cx="8280000" cy="57721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737988" y="3879215"/>
            <a:ext cx="8279765" cy="460375"/>
          </a:xfrm>
          <a:prstGeom prst="rect">
            <a:avLst/>
          </a:prstGeom>
          <a:noFill/>
        </p:spPr>
        <p:txBody>
          <a:bodyPr wrap="square" rtlCol="0">
            <a:spAutoFit/>
          </a:bodyPr>
          <a:p>
            <a:pPr indent="0" algn="just">
              <a:buNone/>
            </a:pPr>
            <a:r>
              <a:rPr lang="pt-PT" altLang="en-US" sz="2400">
                <a:sym typeface="+mn-ea"/>
              </a:rPr>
              <a:t>Página Inicial (</a:t>
            </a:r>
            <a:r>
              <a:rPr lang="pt-PT" altLang="en-US" sz="2400">
                <a:latin typeface="FreeMono" panose="020F0409020205020404" charset="0"/>
                <a:cs typeface="FreeMono" panose="020F0409020205020404" charset="0"/>
                <a:sym typeface="+mn-ea"/>
              </a:rPr>
              <a:t>index.html</a:t>
            </a:r>
            <a:r>
              <a:rPr lang="pt-PT" altLang="en-US" sz="2400">
                <a:sym typeface="+mn-ea"/>
              </a:rPr>
              <a:t>)</a:t>
            </a:r>
            <a:endParaRPr lang="pt-PT" altLang="en-US" sz="2400">
              <a:sym typeface="+mn-ea"/>
            </a:endParaRPr>
          </a:p>
        </p:txBody>
      </p:sp>
      <p:sp>
        <p:nvSpPr>
          <p:cNvPr id="15" name="Text Box 14"/>
          <p:cNvSpPr txBox="1"/>
          <p:nvPr/>
        </p:nvSpPr>
        <p:spPr>
          <a:xfrm>
            <a:off x="737988" y="667385"/>
            <a:ext cx="8279765" cy="3046095"/>
          </a:xfrm>
          <a:prstGeom prst="rect">
            <a:avLst/>
          </a:prstGeom>
          <a:noFill/>
        </p:spPr>
        <p:txBody>
          <a:bodyPr wrap="square" rtlCol="0">
            <a:spAutoFit/>
          </a:bodyPr>
          <a:p>
            <a:pPr indent="0" algn="just">
              <a:buNone/>
            </a:pPr>
            <a:r>
              <a:rPr lang="pt-PT" altLang="en-US" sz="2400">
                <a:sym typeface="+mn-ea"/>
              </a:rPr>
              <a:t>Explicação:</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@Controller</a:t>
            </a:r>
            <a:r>
              <a:rPr lang="pt-PT" altLang="en-US" sz="2400">
                <a:sym typeface="+mn-ea"/>
              </a:rPr>
              <a:t>: Marca a classe como um controlador Spring MVC.</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@GetMapping("/")</a:t>
            </a:r>
            <a:r>
              <a:rPr lang="pt-PT" altLang="en-US" sz="2400">
                <a:sym typeface="+mn-ea"/>
              </a:rPr>
              <a:t>: Rota que representa a </a:t>
            </a:r>
            <a:r>
              <a:rPr lang="pt-PT" altLang="en-US" sz="2400" b="1">
                <a:sym typeface="+mn-ea"/>
              </a:rPr>
              <a:t>página inicial</a:t>
            </a:r>
            <a:r>
              <a:rPr lang="pt-PT" altLang="en-US" sz="2400">
                <a:sym typeface="+mn-ea"/>
              </a:rPr>
              <a:t>.</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model.addAttribute(...)</a:t>
            </a:r>
            <a:r>
              <a:rPr lang="pt-PT" altLang="en-US" sz="2400">
                <a:sym typeface="+mn-ea"/>
              </a:rPr>
              <a:t>: Enviamos dados para a </a:t>
            </a:r>
            <a:r>
              <a:rPr lang="pt-PT" altLang="en-US" sz="2400" b="1">
                <a:sym typeface="+mn-ea"/>
              </a:rPr>
              <a:t>view</a:t>
            </a:r>
            <a:r>
              <a:rPr lang="pt-PT" altLang="en-US" sz="2400">
                <a:sym typeface="+mn-ea"/>
              </a:rPr>
              <a:t> (no caso, para o Thymeleaf).</a:t>
            </a:r>
            <a:endParaRPr lang="pt-PT" altLang="en-US" sz="2400">
              <a:sym typeface="+mn-ea"/>
            </a:endParaRPr>
          </a:p>
          <a:p>
            <a:pPr marL="342900" indent="-342900" algn="just">
              <a:buFont typeface="Arial" panose="02080604020202020204" pitchFamily="34" charset="0"/>
              <a:buChar char="•"/>
            </a:pPr>
            <a:r>
              <a:rPr lang="pt-PT" altLang="en-US" sz="2400">
                <a:sym typeface="+mn-ea"/>
              </a:rPr>
              <a:t>A lista </a:t>
            </a:r>
            <a:r>
              <a:rPr lang="pt-PT" altLang="en-US" sz="2400">
                <a:latin typeface="FreeMono" panose="020F0409020205020404" charset="0"/>
                <a:cs typeface="FreeMono" panose="020F0409020205020404" charset="0"/>
                <a:sym typeface="+mn-ea"/>
              </a:rPr>
              <a:t>tripulantes</a:t>
            </a:r>
            <a:r>
              <a:rPr lang="pt-PT" altLang="en-US" sz="2400">
                <a:sym typeface="+mn-ea"/>
              </a:rPr>
              <a:t> representa nossa </a:t>
            </a:r>
            <a:r>
              <a:rPr lang="pt-PT" altLang="en-US" sz="2400" b="1">
                <a:sym typeface="+mn-ea"/>
              </a:rPr>
              <a:t>tripulação fictícia</a:t>
            </a:r>
            <a:r>
              <a:rPr lang="pt-PT" altLang="en-US" sz="2400">
                <a:sym typeface="+mn-ea"/>
              </a:rPr>
              <a:t>. Adicione nomes reais se desejar.</a:t>
            </a:r>
            <a:endParaRPr lang="pt-PT" altLang="en-US" sz="2400">
              <a:sym typeface="+mn-ea"/>
            </a:endParaRPr>
          </a:p>
        </p:txBody>
      </p:sp>
      <p:sp>
        <p:nvSpPr>
          <p:cNvPr id="16" name="Text Box 15"/>
          <p:cNvSpPr txBox="1"/>
          <p:nvPr/>
        </p:nvSpPr>
        <p:spPr>
          <a:xfrm>
            <a:off x="737988" y="8172450"/>
            <a:ext cx="8279765" cy="1938020"/>
          </a:xfrm>
          <a:prstGeom prst="rect">
            <a:avLst/>
          </a:prstGeom>
          <a:noFill/>
        </p:spPr>
        <p:txBody>
          <a:bodyPr wrap="square" rtlCol="0">
            <a:spAutoFit/>
          </a:bodyPr>
          <a:p>
            <a:pPr indent="0" algn="just">
              <a:buNone/>
            </a:pPr>
            <a:r>
              <a:rPr lang="pt-PT" altLang="en-US" sz="2400">
                <a:sym typeface="+mn-ea"/>
              </a:rPr>
              <a:t>Explicação:</a:t>
            </a:r>
            <a:endParaRPr lang="pt-PT" altLang="en-US" sz="2400">
              <a:sym typeface="+mn-ea"/>
            </a:endParaRPr>
          </a:p>
          <a:p>
            <a:pPr indent="0" algn="just">
              <a:buNone/>
            </a:pPr>
            <a:r>
              <a:rPr lang="pt-PT" altLang="en-US" sz="2400">
                <a:latin typeface="FreeMono" panose="020F0409020205020404" charset="0"/>
                <a:cs typeface="FreeMono" panose="020F0409020205020404" charset="0"/>
                <a:sym typeface="+mn-ea"/>
              </a:rPr>
              <a:t>th:text="${welcome}"</a:t>
            </a:r>
            <a:r>
              <a:rPr lang="pt-PT" altLang="en-US" sz="2400">
                <a:sym typeface="+mn-ea"/>
              </a:rPr>
              <a:t>: Thymeleaf insere o conteúdo da variável </a:t>
            </a:r>
            <a:r>
              <a:rPr lang="pt-PT" altLang="en-US" sz="2400">
                <a:latin typeface="FreeMono" panose="020F0409020205020404" charset="0"/>
                <a:cs typeface="FreeMono" panose="020F0409020205020404" charset="0"/>
                <a:sym typeface="+mn-ea"/>
              </a:rPr>
              <a:t>welcome</a:t>
            </a:r>
            <a:r>
              <a:rPr lang="pt-PT" altLang="en-US" sz="2400">
                <a:sym typeface="+mn-ea"/>
              </a:rPr>
              <a:t> no HTML.</a:t>
            </a:r>
            <a:endParaRPr lang="pt-PT" altLang="en-US" sz="2400">
              <a:sym typeface="+mn-ea"/>
            </a:endParaRPr>
          </a:p>
          <a:p>
            <a:pPr indent="0" algn="just">
              <a:buNone/>
            </a:pPr>
            <a:r>
              <a:rPr lang="pt-PT" altLang="en-US" sz="2400">
                <a:sym typeface="+mn-ea"/>
              </a:rPr>
              <a:t>O link direciona para a página </a:t>
            </a:r>
            <a:r>
              <a:rPr lang="pt-PT" altLang="en-US" sz="2400">
                <a:latin typeface="FreeMono" panose="020F0409020205020404" charset="0"/>
                <a:cs typeface="FreeMono" panose="020F0409020205020404" charset="0"/>
                <a:sym typeface="+mn-ea"/>
              </a:rPr>
              <a:t>/tripulacao</a:t>
            </a:r>
            <a:r>
              <a:rPr lang="pt-PT" altLang="en-US" sz="2400">
                <a:sym typeface="+mn-ea"/>
              </a:rPr>
              <a:t>, com um emoji náutico ⚓ para manter a estética pirata.</a:t>
            </a:r>
            <a:endParaRPr lang="pt-PT" altLang="en-US" sz="2400">
              <a:sym typeface="+mn-ea"/>
            </a:endParaRPr>
          </a:p>
        </p:txBody>
      </p:sp>
      <p:pic>
        <p:nvPicPr>
          <p:cNvPr id="17" name="Picture 16" descr="Untitled-019"/>
          <p:cNvPicPr>
            <a:picLocks noChangeAspect="1"/>
          </p:cNvPicPr>
          <p:nvPr/>
        </p:nvPicPr>
        <p:blipFill>
          <a:blip r:embed="rId1"/>
          <a:stretch>
            <a:fillRect/>
          </a:stretch>
        </p:blipFill>
        <p:spPr>
          <a:xfrm>
            <a:off x="737870" y="4505325"/>
            <a:ext cx="8280000" cy="35013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750688" y="620395"/>
            <a:ext cx="8279765" cy="460375"/>
          </a:xfrm>
          <a:prstGeom prst="rect">
            <a:avLst/>
          </a:prstGeom>
          <a:noFill/>
        </p:spPr>
        <p:txBody>
          <a:bodyPr wrap="square" rtlCol="0">
            <a:spAutoFit/>
          </a:bodyPr>
          <a:p>
            <a:pPr indent="0" algn="just">
              <a:buNone/>
            </a:pPr>
            <a:r>
              <a:rPr lang="pt-PT" altLang="en-US" sz="2400">
                <a:sym typeface="+mn-ea"/>
              </a:rPr>
              <a:t>Página da Tripulação (</a:t>
            </a:r>
            <a:r>
              <a:rPr lang="pt-PT" altLang="en-US" sz="2400">
                <a:latin typeface="FreeMono" panose="020F0409020205020404" charset="0"/>
                <a:cs typeface="FreeMono" panose="020F0409020205020404" charset="0"/>
                <a:sym typeface="+mn-ea"/>
              </a:rPr>
              <a:t>tripulacao.html</a:t>
            </a:r>
            <a:r>
              <a:rPr lang="pt-PT" altLang="en-US" sz="2400">
                <a:sym typeface="+mn-ea"/>
              </a:rPr>
              <a:t>)</a:t>
            </a:r>
            <a:endParaRPr lang="pt-PT" altLang="en-US" sz="2400">
              <a:sym typeface="+mn-ea"/>
            </a:endParaRPr>
          </a:p>
        </p:txBody>
      </p:sp>
      <p:sp>
        <p:nvSpPr>
          <p:cNvPr id="16" name="Text Box 15"/>
          <p:cNvSpPr txBox="1"/>
          <p:nvPr/>
        </p:nvSpPr>
        <p:spPr>
          <a:xfrm>
            <a:off x="750688" y="9240520"/>
            <a:ext cx="8279765" cy="2676525"/>
          </a:xfrm>
          <a:prstGeom prst="rect">
            <a:avLst/>
          </a:prstGeom>
          <a:noFill/>
        </p:spPr>
        <p:txBody>
          <a:bodyPr wrap="square" rtlCol="0">
            <a:spAutoFit/>
          </a:bodyPr>
          <a:p>
            <a:pPr indent="0" algn="just">
              <a:buNone/>
            </a:pPr>
            <a:r>
              <a:rPr lang="pt-PT" altLang="en-US" sz="2400">
                <a:sym typeface="+mn-ea"/>
              </a:rPr>
              <a:t>Explicação:</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th:each="tripulante: ${tripulacao}"</a:t>
            </a:r>
            <a:r>
              <a:rPr lang="pt-PT" altLang="en-US" sz="2400">
                <a:sym typeface="+mn-ea"/>
              </a:rPr>
              <a:t>: Thymeleaf percorre a lista tripulacao e exibe cada membro como um item da lista.</a:t>
            </a:r>
            <a:endParaRPr lang="pt-PT" altLang="en-US" sz="2400">
              <a:sym typeface="+mn-ea"/>
            </a:endParaRPr>
          </a:p>
          <a:p>
            <a:pPr marL="342900" indent="-342900" algn="just">
              <a:buFont typeface="Arial" panose="02080604020202020204" pitchFamily="34" charset="0"/>
              <a:buChar char="•"/>
            </a:pPr>
            <a:r>
              <a:rPr lang="pt-PT" altLang="en-US" sz="2400">
                <a:latin typeface="FreeMono" panose="020F0409020205020404" charset="0"/>
                <a:cs typeface="FreeMono" panose="020F0409020205020404" charset="0"/>
                <a:sym typeface="+mn-ea"/>
              </a:rPr>
              <a:t>th:text="${tripulante}"</a:t>
            </a:r>
            <a:r>
              <a:rPr lang="pt-PT" altLang="en-US" sz="2400">
                <a:sym typeface="+mn-ea"/>
              </a:rPr>
              <a:t>: Insere o nome de cada tripulante no HTML.</a:t>
            </a:r>
            <a:endParaRPr lang="pt-PT" altLang="en-US" sz="2400">
              <a:sym typeface="+mn-ea"/>
            </a:endParaRPr>
          </a:p>
        </p:txBody>
      </p:sp>
      <p:pic>
        <p:nvPicPr>
          <p:cNvPr id="5" name="Picture 4" descr="Untitled-020"/>
          <p:cNvPicPr>
            <a:picLocks noChangeAspect="1"/>
          </p:cNvPicPr>
          <p:nvPr/>
        </p:nvPicPr>
        <p:blipFill>
          <a:blip r:embed="rId1"/>
          <a:stretch>
            <a:fillRect/>
          </a:stretch>
        </p:blipFill>
        <p:spPr>
          <a:xfrm>
            <a:off x="750570" y="1407795"/>
            <a:ext cx="8280000" cy="7505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Text Box 11"/>
          <p:cNvSpPr txBox="1"/>
          <p:nvPr/>
        </p:nvSpPr>
        <p:spPr>
          <a:xfrm>
            <a:off x="736518" y="620395"/>
            <a:ext cx="8279765" cy="583565"/>
          </a:xfrm>
          <a:prstGeom prst="rect">
            <a:avLst/>
          </a:prstGeom>
          <a:noFill/>
        </p:spPr>
        <p:txBody>
          <a:bodyPr wrap="square" rtlCol="0">
            <a:spAutoFit/>
          </a:bodyPr>
          <a:p>
            <a:pPr indent="0" algn="just">
              <a:buNone/>
            </a:pPr>
            <a:r>
              <a:rPr lang="pt-PT" altLang="en-US" sz="3200" b="1">
                <a:sym typeface="+mn-ea"/>
              </a:rPr>
              <a:t>Conclusão</a:t>
            </a:r>
            <a:endParaRPr lang="pt-PT" altLang="en-US" sz="3200" b="1">
              <a:sym typeface="+mn-ea"/>
            </a:endParaRPr>
          </a:p>
        </p:txBody>
      </p:sp>
      <p:sp>
        <p:nvSpPr>
          <p:cNvPr id="16" name="Text Box 15"/>
          <p:cNvSpPr txBox="1"/>
          <p:nvPr/>
        </p:nvSpPr>
        <p:spPr>
          <a:xfrm>
            <a:off x="725088" y="1372235"/>
            <a:ext cx="8279765" cy="2306955"/>
          </a:xfrm>
          <a:prstGeom prst="rect">
            <a:avLst/>
          </a:prstGeom>
          <a:noFill/>
        </p:spPr>
        <p:txBody>
          <a:bodyPr wrap="square" rtlCol="0">
            <a:spAutoFit/>
          </a:bodyPr>
          <a:p>
            <a:pPr indent="0" algn="just">
              <a:buNone/>
            </a:pPr>
            <a:r>
              <a:rPr lang="pt-PT" altLang="en-US" sz="2400">
                <a:sym typeface="+mn-ea"/>
              </a:rPr>
              <a:t>Parabéns! 🦜</a:t>
            </a:r>
            <a:endParaRPr lang="pt-PT" altLang="en-US" sz="2400">
              <a:sym typeface="+mn-ea"/>
            </a:endParaRPr>
          </a:p>
          <a:p>
            <a:pPr indent="0" algn="just">
              <a:buNone/>
            </a:pPr>
            <a:r>
              <a:rPr lang="pt-PT" altLang="en-US" sz="2400">
                <a:sym typeface="+mn-ea"/>
              </a:rPr>
              <a:t>Você completou mais uma etapa dessa jornada insana pelo Grand Code Line! Com esta mini missão, demos vida à nossa aplicação com </a:t>
            </a:r>
            <a:r>
              <a:rPr lang="pt-PT" altLang="en-US" sz="2400" b="1">
                <a:sym typeface="+mn-ea"/>
              </a:rPr>
              <a:t>listas dinâmicas</a:t>
            </a:r>
            <a:r>
              <a:rPr lang="pt-PT" altLang="en-US" sz="2400">
                <a:sym typeface="+mn-ea"/>
              </a:rPr>
              <a:t>, unindo o </a:t>
            </a:r>
            <a:r>
              <a:rPr lang="pt-PT" altLang="en-US" sz="2400" b="1">
                <a:sym typeface="+mn-ea"/>
              </a:rPr>
              <a:t>backend com Spring Boot</a:t>
            </a:r>
            <a:r>
              <a:rPr lang="pt-PT" altLang="en-US" sz="2400">
                <a:sym typeface="+mn-ea"/>
              </a:rPr>
              <a:t> ao </a:t>
            </a:r>
            <a:r>
              <a:rPr lang="pt-PT" altLang="en-US" sz="2400" b="1">
                <a:sym typeface="+mn-ea"/>
              </a:rPr>
              <a:t>frontend</a:t>
            </a:r>
            <a:r>
              <a:rPr lang="pt-PT" altLang="en-US" sz="2400">
                <a:sym typeface="+mn-ea"/>
              </a:rPr>
              <a:t> com </a:t>
            </a:r>
            <a:r>
              <a:rPr lang="pt-PT" altLang="en-US" sz="2400" b="1">
                <a:sym typeface="+mn-ea"/>
              </a:rPr>
              <a:t>Thymeleaf</a:t>
            </a:r>
            <a:r>
              <a:rPr lang="pt-PT" altLang="en-US" sz="2400">
                <a:sym typeface="+mn-ea"/>
              </a:rPr>
              <a:t> de forma fluida, como um navio deslizando pelo mar calmo</a:t>
            </a:r>
            <a:endParaRPr lang="pt-PT" altLang="en-US" sz="2400">
              <a:sym typeface="+mn-ea"/>
            </a:endParaRPr>
          </a:p>
        </p:txBody>
      </p:sp>
      <p:sp>
        <p:nvSpPr>
          <p:cNvPr id="2" name="Text Box 1"/>
          <p:cNvSpPr txBox="1"/>
          <p:nvPr/>
        </p:nvSpPr>
        <p:spPr>
          <a:xfrm>
            <a:off x="807638" y="4032885"/>
            <a:ext cx="8279765" cy="3784600"/>
          </a:xfrm>
          <a:prstGeom prst="rect">
            <a:avLst/>
          </a:prstGeom>
          <a:noFill/>
        </p:spPr>
        <p:txBody>
          <a:bodyPr wrap="square" rtlCol="0">
            <a:spAutoFit/>
          </a:bodyPr>
          <a:p>
            <a:pPr indent="0" algn="just">
              <a:buNone/>
            </a:pPr>
            <a:r>
              <a:rPr lang="pt-PT" altLang="en-US" sz="2400">
                <a:sym typeface="+mn-ea"/>
              </a:rPr>
              <a:t>Agora você viu como:</a:t>
            </a:r>
            <a:endParaRPr lang="pt-PT" altLang="en-US" sz="2400">
              <a:sym typeface="+mn-ea"/>
            </a:endParaRPr>
          </a:p>
          <a:p>
            <a:pPr marL="342900" indent="-342900" algn="just">
              <a:buFont typeface="Arial" panose="02080604020202020204" pitchFamily="34" charset="0"/>
              <a:buChar char="•"/>
            </a:pPr>
            <a:r>
              <a:rPr lang="pt-PT" altLang="en-US" sz="2400">
                <a:sym typeface="+mn-ea"/>
              </a:rPr>
              <a:t>Preparar uma </a:t>
            </a:r>
            <a:r>
              <a:rPr lang="pt-PT" altLang="en-US" sz="2400" b="1">
                <a:sym typeface="+mn-ea"/>
              </a:rPr>
              <a:t>tripulação (lista)</a:t>
            </a:r>
            <a:r>
              <a:rPr lang="pt-PT" altLang="en-US" sz="2400">
                <a:sym typeface="+mn-ea"/>
              </a:rPr>
              <a:t> no backend,</a:t>
            </a:r>
            <a:endParaRPr lang="pt-PT" altLang="en-US" sz="2400">
              <a:sym typeface="+mn-ea"/>
            </a:endParaRPr>
          </a:p>
          <a:p>
            <a:pPr marL="342900" indent="-342900" algn="just">
              <a:buFont typeface="Arial" panose="02080604020202020204" pitchFamily="34" charset="0"/>
              <a:buChar char="•"/>
            </a:pPr>
            <a:r>
              <a:rPr lang="pt-PT" altLang="en-US" sz="2400">
                <a:sym typeface="+mn-ea"/>
              </a:rPr>
              <a:t>Enviar essa informação à view com o </a:t>
            </a:r>
            <a:r>
              <a:rPr lang="pt-PT" altLang="en-US" sz="2400" b="1">
                <a:sym typeface="+mn-ea"/>
              </a:rPr>
              <a:t>Model do Spring</a:t>
            </a:r>
            <a:r>
              <a:rPr lang="pt-PT" altLang="en-US" sz="2400">
                <a:sym typeface="+mn-ea"/>
              </a:rPr>
              <a:t>,</a:t>
            </a:r>
            <a:endParaRPr lang="pt-PT" altLang="en-US" sz="2400">
              <a:sym typeface="+mn-ea"/>
            </a:endParaRPr>
          </a:p>
          <a:p>
            <a:pPr marL="342900" indent="-342900" algn="just">
              <a:buFont typeface="Arial" panose="02080604020202020204" pitchFamily="34" charset="0"/>
              <a:buChar char="•"/>
            </a:pPr>
            <a:r>
              <a:rPr lang="pt-PT" altLang="en-US" sz="2400">
                <a:sym typeface="+mn-ea"/>
              </a:rPr>
              <a:t>E navegar por essa lista com o poderoso </a:t>
            </a:r>
            <a:r>
              <a:rPr lang="pt-PT" altLang="en-US" sz="2400">
                <a:latin typeface="FreeMono" panose="020F0409020205020404" charset="0"/>
                <a:cs typeface="FreeMono" panose="020F0409020205020404" charset="0"/>
                <a:sym typeface="+mn-ea"/>
              </a:rPr>
              <a:t>th:each</a:t>
            </a:r>
            <a:r>
              <a:rPr lang="pt-PT" altLang="en-US" sz="2400">
                <a:sym typeface="+mn-ea"/>
              </a:rPr>
              <a:t> do Thymeleaf.</a:t>
            </a:r>
            <a:endParaRPr lang="pt-PT" altLang="en-US" sz="2400">
              <a:sym typeface="+mn-ea"/>
            </a:endParaRPr>
          </a:p>
          <a:p>
            <a:pPr indent="0" algn="just">
              <a:buNone/>
            </a:pPr>
            <a:r>
              <a:rPr lang="pt-PT" altLang="en-US" sz="2400">
                <a:sym typeface="+mn-ea"/>
              </a:rPr>
              <a:t>Esse é o verdadeiro espírito One Stack: </a:t>
            </a:r>
            <a:r>
              <a:rPr lang="pt-PT" altLang="en-US" sz="2400" b="1">
                <a:sym typeface="+mn-ea"/>
              </a:rPr>
              <a:t>dominar cada parte do navio</a:t>
            </a:r>
            <a:r>
              <a:rPr lang="pt-PT" altLang="en-US" sz="2400">
                <a:sym typeface="+mn-ea"/>
              </a:rPr>
              <a:t>, do casco (backend) às velas (frontend). E o melhor: você está começando a entender como </a:t>
            </a:r>
            <a:r>
              <a:rPr lang="pt-PT" altLang="en-US" sz="2400" b="1">
                <a:sym typeface="+mn-ea"/>
              </a:rPr>
              <a:t>componentes da tripulação (dados)</a:t>
            </a:r>
            <a:r>
              <a:rPr lang="pt-PT" altLang="en-US" sz="2400">
                <a:sym typeface="+mn-ea"/>
              </a:rPr>
              <a:t> podem ser organizados e renderizados de forma </a:t>
            </a:r>
            <a:r>
              <a:rPr lang="pt-PT" altLang="en-US" sz="2400" b="1">
                <a:sym typeface="+mn-ea"/>
              </a:rPr>
              <a:t>clara e reaproveitável</a:t>
            </a:r>
            <a:r>
              <a:rPr lang="pt-PT" altLang="en-US" sz="2400">
                <a:sym typeface="+mn-ea"/>
              </a:rPr>
              <a:t>!</a:t>
            </a:r>
            <a:endParaRPr lang="pt-PT" altLang="en-US" sz="2400">
              <a:sym typeface="+mn-ea"/>
            </a:endParaRPr>
          </a:p>
        </p:txBody>
      </p:sp>
      <p:sp>
        <p:nvSpPr>
          <p:cNvPr id="3" name="Text Box 2"/>
          <p:cNvSpPr txBox="1"/>
          <p:nvPr/>
        </p:nvSpPr>
        <p:spPr>
          <a:xfrm>
            <a:off x="763188" y="8166735"/>
            <a:ext cx="8279765" cy="1938020"/>
          </a:xfrm>
          <a:prstGeom prst="rect">
            <a:avLst/>
          </a:prstGeom>
          <a:noFill/>
        </p:spPr>
        <p:txBody>
          <a:bodyPr wrap="square" rtlCol="0">
            <a:spAutoFit/>
          </a:bodyPr>
          <a:p>
            <a:pPr indent="0" algn="just">
              <a:buNone/>
            </a:pPr>
            <a:r>
              <a:rPr lang="pt-PT" altLang="en-US" sz="2400">
                <a:sym typeface="+mn-ea"/>
              </a:rPr>
              <a:t>No próximo capítulo, a tripulação One Stack ancora para refletir sobre os primeiros tesouros conquistados. Com o mapa já parcialmente desenhado, vamos revisar as rotas traçadas, entender os ventos que nos impulsionaram — e preparar o navio para navegar em mares mais profundos da stack Java + Thymeleaf.</a:t>
            </a:r>
            <a:endParaRPr lang="pt-PT" altLang="en-US" sz="24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1"/>
          <p:cNvSpPr>
            <a:spLocks noGrp="1"/>
          </p:cNvSpPr>
          <p:nvPr/>
        </p:nvSpPr>
        <p:spPr>
          <a:xfrm>
            <a:off x="660718" y="656590"/>
            <a:ext cx="8279765" cy="1198880"/>
          </a:xfrm>
          <a:prstGeom prst="rect">
            <a:avLst/>
          </a:prstGeom>
        </p:spPr>
        <p:txBody>
          <a:bodyPr vert="horz" lIns="91440" tIns="45720" rIns="91440" bIns="45720" rtlCol="0" anchor="ctr" anchorCtr="0">
            <a:normAutofit/>
          </a:bodyPr>
          <a:lstStyle>
            <a:lvl1pPr algn="l" defTabSz="960120" rtl="0" eaLnBrk="1" latinLnBrk="0" hangingPunct="1">
              <a:lnSpc>
                <a:spcPct val="90000"/>
              </a:lnSpc>
              <a:spcBef>
                <a:spcPct val="0"/>
              </a:spcBef>
              <a:buNone/>
              <a:defRPr sz="2520" b="1" kern="1200">
                <a:solidFill>
                  <a:schemeClr val="tx1"/>
                </a:solidFill>
                <a:effectLst>
                  <a:outerShdw blurRad="38100" dist="38100" dir="2700000" algn="tl">
                    <a:srgbClr val="000000">
                      <a:alpha val="43137"/>
                    </a:srgbClr>
                  </a:outerShdw>
                </a:effectLst>
                <a:latin typeface="+mj-lt"/>
                <a:ea typeface="+mj-ea"/>
                <a:cs typeface="+mj-cs"/>
              </a:defRPr>
            </a:lvl1pPr>
          </a:lstStyle>
          <a:p>
            <a:r>
              <a:rPr lang="pt-PT" altLang="en-US" sz="3200"/>
              <a:t>Sumário</a:t>
            </a:r>
            <a:endParaRPr lang="pt-PT" altLang="en-US" sz="3200"/>
          </a:p>
        </p:txBody>
      </p:sp>
      <p:sp>
        <p:nvSpPr>
          <p:cNvPr id="4" name="Text Box 3"/>
          <p:cNvSpPr txBox="1"/>
          <p:nvPr/>
        </p:nvSpPr>
        <p:spPr>
          <a:xfrm>
            <a:off x="660400" y="2072005"/>
            <a:ext cx="8280000" cy="3415030"/>
          </a:xfrm>
          <a:prstGeom prst="rect">
            <a:avLst/>
          </a:prstGeom>
          <a:noFill/>
        </p:spPr>
        <p:txBody>
          <a:bodyPr wrap="square" rtlCol="0">
            <a:spAutoFit/>
          </a:bodyPr>
          <a:p>
            <a:pPr marL="457200" indent="-457200" algn="just">
              <a:buFont typeface="+mj-lt"/>
              <a:buAutoNum type="arabicPeriod" startAt="6"/>
            </a:pPr>
            <a:r>
              <a:rPr lang="en-US" sz="2400" b="1"/>
              <a:t>Mini Missão – Página com Nome da Tripulação</a:t>
            </a:r>
            <a:endParaRPr lang="en-US" sz="2400" b="1"/>
          </a:p>
          <a:p>
            <a:pPr marL="914400" lvl="1" indent="-457200" algn="just">
              <a:buFont typeface="Arial" panose="02080604020202020204" pitchFamily="34" charset="0"/>
              <a:buChar char="•"/>
            </a:pPr>
            <a:r>
              <a:rPr lang="en-US" sz="2400"/>
              <a:t>Exemplo prático: página que exibe os nomes dos personagens</a:t>
            </a:r>
            <a:endParaRPr lang="en-US" sz="2400"/>
          </a:p>
          <a:p>
            <a:pPr marL="914400" lvl="1" indent="-457200" algn="just">
              <a:buFont typeface="Arial" panose="02080604020202020204" pitchFamily="34" charset="0"/>
              <a:buChar char="•"/>
            </a:pPr>
            <a:r>
              <a:rPr lang="en-US" sz="2400"/>
              <a:t>Código Java simples + template Thymeleaf básico</a:t>
            </a:r>
            <a:endParaRPr lang="en-US" sz="2400"/>
          </a:p>
          <a:p>
            <a:pPr marL="457200" indent="-457200" algn="just">
              <a:buAutoNum type="arabicPeriod" startAt="6"/>
            </a:pPr>
            <a:endParaRPr lang="en-US" sz="2400" b="1"/>
          </a:p>
          <a:p>
            <a:pPr marL="457200" indent="-457200" algn="just">
              <a:buAutoNum type="arabicPeriod" startAt="6"/>
            </a:pPr>
            <a:endParaRPr lang="en-US" sz="2400" b="1"/>
          </a:p>
          <a:p>
            <a:pPr marL="457200" indent="-457200" algn="just">
              <a:buAutoNum type="arabicPeriod" startAt="6"/>
            </a:pPr>
            <a:r>
              <a:rPr lang="en-US" sz="2400" b="1"/>
              <a:t>Conclusão – Os Primeiros Passos no Mar Fullstack</a:t>
            </a:r>
            <a:endParaRPr lang="en-US" sz="2400" b="1"/>
          </a:p>
          <a:p>
            <a:pPr marL="914400" lvl="1" indent="-457200" algn="just">
              <a:buFont typeface="Arial" panose="02080604020202020204" pitchFamily="34" charset="0"/>
              <a:buChar char="•"/>
            </a:pPr>
            <a:r>
              <a:rPr lang="en-US" sz="2400"/>
              <a:t>O que você conquistou até aqui</a:t>
            </a:r>
            <a:endParaRPr lang="en-US" sz="2400"/>
          </a:p>
          <a:p>
            <a:pPr marL="914400" lvl="1" indent="-457200" algn="just">
              <a:buFont typeface="Arial" panose="02080604020202020204" pitchFamily="34" charset="0"/>
              <a:buChar char="•"/>
            </a:pPr>
            <a:r>
              <a:rPr lang="en-US" sz="2400"/>
              <a:t>Próximos mares: persistência de dados, serviços, APIs</a:t>
            </a:r>
            <a:endParaRPr lang="en-US"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 name="Title 3"/>
          <p:cNvSpPr>
            <a:spLocks noGrp="1"/>
          </p:cNvSpPr>
          <p:nvPr>
            <p:ph type="title"/>
          </p:nvPr>
        </p:nvSpPr>
        <p:spPr>
          <a:xfrm>
            <a:off x="660718" y="4600800"/>
            <a:ext cx="8279765" cy="3600000"/>
          </a:xfrm>
        </p:spPr>
        <p:txBody>
          <a:bodyPr>
            <a:normAutofit/>
          </a:bodyPr>
          <a:p>
            <a:pPr algn="ctr"/>
            <a:r>
              <a:rPr lang="pt-PT" altLang="en-US" sz="8000">
                <a:ln>
                  <a:solidFill>
                    <a:schemeClr val="bg1"/>
                  </a:solidFill>
                </a:ln>
                <a:solidFill>
                  <a:schemeClr val="tx2">
                    <a:lumMod val="75000"/>
                  </a:schemeClr>
                </a:solidFill>
                <a:latin typeface="Bebas Neue" panose="020B0606020202050201" charset="0"/>
                <a:cs typeface="Bebas Neue" panose="020B0606020202050201" charset="0"/>
              </a:rPr>
              <a:t>Conclusão – Os Primeiros Passos no Mar Fullstack</a:t>
            </a:r>
            <a:endParaRPr lang="pt-PT" altLang="en-US" sz="8000">
              <a:ln>
                <a:solidFill>
                  <a:schemeClr val="bg1"/>
                </a:solidFill>
              </a:ln>
              <a:solidFill>
                <a:schemeClr val="tx2">
                  <a:lumMod val="75000"/>
                </a:schemeClr>
              </a:solidFill>
              <a:latin typeface="Bebas Neue" panose="020B0606020202050201" charset="0"/>
              <a:cs typeface="Bebas Neue" panose="020B0606020202050201"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852805" y="640080"/>
            <a:ext cx="8279765" cy="2306955"/>
          </a:xfrm>
          <a:prstGeom prst="rect">
            <a:avLst/>
          </a:prstGeom>
          <a:noFill/>
        </p:spPr>
        <p:txBody>
          <a:bodyPr wrap="square" rtlCol="0">
            <a:spAutoFit/>
          </a:bodyPr>
          <a:p>
            <a:pPr indent="0" algn="just">
              <a:buNone/>
            </a:pPr>
            <a:r>
              <a:rPr lang="pt-PT" altLang="en-US" sz="2400">
                <a:sym typeface="+mn-ea"/>
              </a:rPr>
              <a:t>Após içar as velas e enfrentar os primeiros ventos, você completou uma etapa fundamental da sua jornada como desenvolvedor One Stack. Agora conhece os conceitos base do HTML, Thymeleaf e Java com Spring Boot — e começou a entender como eles se conectam dentro de um mesmo navio.</a:t>
            </a:r>
            <a:endParaRPr lang="pt-PT" altLang="en-US" sz="2400">
              <a:sym typeface="+mn-ea"/>
            </a:endParaRPr>
          </a:p>
          <a:p>
            <a:pPr indent="0" algn="just">
              <a:buNone/>
            </a:pPr>
            <a:r>
              <a:rPr lang="pt-PT" altLang="en-US" sz="2400">
                <a:sym typeface="+mn-ea"/>
              </a:rPr>
              <a:t> naufragar nos primeiros bugs.</a:t>
            </a:r>
            <a:endParaRPr lang="pt-PT" altLang="en-US" sz="2400">
              <a:sym typeface="+mn-ea"/>
            </a:endParaRPr>
          </a:p>
        </p:txBody>
      </p:sp>
      <p:sp>
        <p:nvSpPr>
          <p:cNvPr id="6" name="Text Box 5"/>
          <p:cNvSpPr txBox="1"/>
          <p:nvPr/>
        </p:nvSpPr>
        <p:spPr>
          <a:xfrm>
            <a:off x="853440" y="3195320"/>
            <a:ext cx="8279765" cy="1568450"/>
          </a:xfrm>
          <a:prstGeom prst="rect">
            <a:avLst/>
          </a:prstGeom>
          <a:noFill/>
        </p:spPr>
        <p:txBody>
          <a:bodyPr wrap="square" rtlCol="0">
            <a:spAutoFit/>
          </a:bodyPr>
          <a:p>
            <a:pPr indent="0" algn="just">
              <a:buNone/>
            </a:pPr>
            <a:r>
              <a:rPr lang="pt-PT" altLang="en-US" sz="2400">
                <a:sym typeface="+mn-ea"/>
              </a:rPr>
              <a:t>Você não apenas criou páginas dinâmicas, mas aprendeu a estruturar um projeto com boas práticas, entender o papel de controladores, templates e modelos. Isso é mais do que código — é navegação consciente.</a:t>
            </a:r>
            <a:endParaRPr lang="pt-PT" altLang="en-US" sz="2400">
              <a:sym typeface="+mn-ea"/>
            </a:endParaRPr>
          </a:p>
        </p:txBody>
      </p:sp>
      <p:sp>
        <p:nvSpPr>
          <p:cNvPr id="7" name="Text Box 6"/>
          <p:cNvSpPr txBox="1"/>
          <p:nvPr/>
        </p:nvSpPr>
        <p:spPr>
          <a:xfrm>
            <a:off x="854075" y="5012055"/>
            <a:ext cx="8279765" cy="2676525"/>
          </a:xfrm>
          <a:prstGeom prst="rect">
            <a:avLst/>
          </a:prstGeom>
          <a:noFill/>
        </p:spPr>
        <p:txBody>
          <a:bodyPr wrap="square" rtlCol="0">
            <a:spAutoFit/>
          </a:bodyPr>
          <a:p>
            <a:pPr indent="0" algn="just">
              <a:buNone/>
            </a:pPr>
            <a:r>
              <a:rPr lang="pt-PT" altLang="en-US" sz="2400" b="1">
                <a:sym typeface="+mn-ea"/>
              </a:rPr>
              <a:t>O que você conquistou até aqui:</a:t>
            </a:r>
            <a:endParaRPr lang="pt-PT" altLang="en-US" sz="2400">
              <a:sym typeface="+mn-ea"/>
            </a:endParaRPr>
          </a:p>
          <a:p>
            <a:pPr indent="0" algn="just">
              <a:buNone/>
            </a:pPr>
            <a:r>
              <a:rPr lang="pt-PT" altLang="en-US" sz="2400">
                <a:sym typeface="+mn-ea"/>
              </a:rPr>
              <a:t>Fundamentos sólidos de HTML e Thymeleaf.</a:t>
            </a:r>
            <a:endParaRPr lang="pt-PT" altLang="en-US" sz="2400">
              <a:sym typeface="+mn-ea"/>
            </a:endParaRPr>
          </a:p>
          <a:p>
            <a:pPr marL="342900" indent="-342900" algn="just">
              <a:buFont typeface="Arial" panose="02080604020202020204" pitchFamily="34" charset="0"/>
              <a:buChar char="•"/>
            </a:pPr>
            <a:r>
              <a:rPr lang="pt-PT" altLang="en-US" sz="2400">
                <a:sym typeface="+mn-ea"/>
              </a:rPr>
              <a:t>Criação de páginas dinâmicas e interativas.</a:t>
            </a:r>
            <a:endParaRPr lang="pt-PT" altLang="en-US" sz="2400">
              <a:sym typeface="+mn-ea"/>
            </a:endParaRPr>
          </a:p>
          <a:p>
            <a:pPr marL="342900" indent="-342900" algn="just">
              <a:buFont typeface="Arial" panose="02080604020202020204" pitchFamily="34" charset="0"/>
              <a:buChar char="•"/>
            </a:pPr>
            <a:r>
              <a:rPr lang="pt-PT" altLang="en-US" sz="2400">
                <a:sym typeface="+mn-ea"/>
              </a:rPr>
              <a:t>Configuração inicial do Spring Boot com integração ao Thymeleaf.</a:t>
            </a:r>
            <a:endParaRPr lang="pt-PT" altLang="en-US" sz="2400">
              <a:sym typeface="+mn-ea"/>
            </a:endParaRPr>
          </a:p>
          <a:p>
            <a:pPr marL="342900" indent="-342900" algn="just">
              <a:buFont typeface="Arial" panose="02080604020202020204" pitchFamily="34" charset="0"/>
              <a:buChar char="•"/>
            </a:pPr>
            <a:r>
              <a:rPr lang="pt-PT" altLang="en-US" sz="2400">
                <a:sym typeface="+mn-ea"/>
              </a:rPr>
              <a:t>Compreensão das rotas (controllers) e da comunicação entre camadas.</a:t>
            </a:r>
            <a:endParaRPr lang="pt-PT" altLang="en-US" sz="2400">
              <a:sym typeface="+mn-ea"/>
            </a:endParaRPr>
          </a:p>
        </p:txBody>
      </p:sp>
      <p:sp>
        <p:nvSpPr>
          <p:cNvPr id="8" name="Text Box 7"/>
          <p:cNvSpPr txBox="1"/>
          <p:nvPr/>
        </p:nvSpPr>
        <p:spPr>
          <a:xfrm>
            <a:off x="854710" y="7936865"/>
            <a:ext cx="8279765" cy="829945"/>
          </a:xfrm>
          <a:prstGeom prst="rect">
            <a:avLst/>
          </a:prstGeom>
          <a:noFill/>
        </p:spPr>
        <p:txBody>
          <a:bodyPr wrap="square" rtlCol="0">
            <a:spAutoFit/>
          </a:bodyPr>
          <a:p>
            <a:pPr indent="0" algn="just">
              <a:buNone/>
            </a:pPr>
            <a:r>
              <a:rPr lang="pt-PT" altLang="en-US" sz="2400">
                <a:sym typeface="+mn-ea"/>
              </a:rPr>
              <a:t>Esses são os alicerces do seu navio. Agora você tem o que é preciso para seguir em frente sem naufragar nos primeiros bugs.</a:t>
            </a:r>
            <a:endParaRPr lang="pt-PT" altLang="en-US" sz="2400">
              <a:sym typeface="+mn-ea"/>
            </a:endParaRPr>
          </a:p>
        </p:txBody>
      </p:sp>
      <p:sp>
        <p:nvSpPr>
          <p:cNvPr id="11" name="Text Box 10"/>
          <p:cNvSpPr txBox="1"/>
          <p:nvPr/>
        </p:nvSpPr>
        <p:spPr>
          <a:xfrm>
            <a:off x="855345" y="9015095"/>
            <a:ext cx="8279765" cy="829945"/>
          </a:xfrm>
          <a:prstGeom prst="rect">
            <a:avLst/>
          </a:prstGeom>
          <a:noFill/>
        </p:spPr>
        <p:txBody>
          <a:bodyPr wrap="square" rtlCol="0">
            <a:spAutoFit/>
          </a:bodyPr>
          <a:p>
            <a:pPr indent="0" algn="just">
              <a:buNone/>
            </a:pPr>
            <a:r>
              <a:rPr lang="pt-PT" altLang="en-US" sz="2400">
                <a:sym typeface="+mn-ea"/>
              </a:rPr>
              <a:t>Esses são os alicerces do seu navio. Agora você tem o que é preciso para seguir em frente sem naufragar nos primeiros bugs.</a:t>
            </a:r>
            <a:endParaRPr lang="pt-PT" altLang="en-US" sz="24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683260" y="640080"/>
            <a:ext cx="8279765" cy="829945"/>
          </a:xfrm>
          <a:prstGeom prst="rect">
            <a:avLst/>
          </a:prstGeom>
          <a:noFill/>
        </p:spPr>
        <p:txBody>
          <a:bodyPr wrap="square" rtlCol="0">
            <a:spAutoFit/>
          </a:bodyPr>
          <a:p>
            <a:pPr indent="0" algn="just">
              <a:buNone/>
            </a:pPr>
            <a:r>
              <a:rPr lang="pt-PT" altLang="en-US" sz="4800" b="1">
                <a:sym typeface="+mn-ea"/>
              </a:rPr>
              <a:t>Próximos Mares</a:t>
            </a:r>
            <a:endParaRPr lang="pt-PT" altLang="en-US" sz="4800" b="1">
              <a:sym typeface="+mn-ea"/>
            </a:endParaRPr>
          </a:p>
        </p:txBody>
      </p:sp>
      <p:sp>
        <p:nvSpPr>
          <p:cNvPr id="6" name="Text Box 5"/>
          <p:cNvSpPr txBox="1"/>
          <p:nvPr/>
        </p:nvSpPr>
        <p:spPr>
          <a:xfrm>
            <a:off x="683895" y="1894205"/>
            <a:ext cx="8279765" cy="3415030"/>
          </a:xfrm>
          <a:prstGeom prst="rect">
            <a:avLst/>
          </a:prstGeom>
          <a:noFill/>
        </p:spPr>
        <p:txBody>
          <a:bodyPr wrap="square" rtlCol="0">
            <a:spAutoFit/>
          </a:bodyPr>
          <a:p>
            <a:pPr indent="0" algn="just">
              <a:buNone/>
            </a:pPr>
            <a:r>
              <a:rPr lang="pt-PT" altLang="en-US" sz="2400">
                <a:sym typeface="+mn-ea"/>
              </a:rPr>
              <a:t>Na próxima etapa da jornada One Stack, vamos deixar o front ancorado por um tempo e mergulhar fundo nas águas da persistência de dados, serviços e APIs. É hora de:</a:t>
            </a:r>
            <a:endParaRPr lang="pt-PT" altLang="en-US" sz="2400">
              <a:sym typeface="+mn-ea"/>
            </a:endParaRPr>
          </a:p>
          <a:p>
            <a:pPr indent="0" algn="just">
              <a:buNone/>
            </a:pPr>
            <a:endParaRPr lang="pt-PT" altLang="en-US" sz="2400">
              <a:sym typeface="+mn-ea"/>
            </a:endParaRPr>
          </a:p>
          <a:p>
            <a:pPr marL="342900" indent="-342900" algn="just">
              <a:buFont typeface="Arial" panose="02080604020202020204" pitchFamily="34" charset="0"/>
              <a:buChar char="•"/>
            </a:pPr>
            <a:r>
              <a:rPr lang="pt-PT" altLang="en-US" sz="2400">
                <a:sym typeface="+mn-ea"/>
              </a:rPr>
              <a:t>Criar e modelar entidades no banco de dados,</a:t>
            </a:r>
            <a:endParaRPr lang="pt-PT" altLang="en-US" sz="2400">
              <a:sym typeface="+mn-ea"/>
            </a:endParaRPr>
          </a:p>
          <a:p>
            <a:pPr marL="342900" indent="-342900" algn="just">
              <a:buFont typeface="Arial" panose="02080604020202020204" pitchFamily="34" charset="0"/>
              <a:buChar char="•"/>
            </a:pPr>
            <a:r>
              <a:rPr lang="pt-PT" altLang="en-US" sz="2400">
                <a:sym typeface="+mn-ea"/>
              </a:rPr>
              <a:t>Trabalhar com Spring Data JPA para persistência,</a:t>
            </a:r>
            <a:endParaRPr lang="pt-PT" altLang="en-US" sz="2400">
              <a:sym typeface="+mn-ea"/>
            </a:endParaRPr>
          </a:p>
          <a:p>
            <a:pPr marL="342900" indent="-342900" algn="just">
              <a:buFont typeface="Arial" panose="02080604020202020204" pitchFamily="34" charset="0"/>
              <a:buChar char="•"/>
            </a:pPr>
            <a:r>
              <a:rPr lang="pt-PT" altLang="en-US" sz="2400">
                <a:sym typeface="+mn-ea"/>
              </a:rPr>
              <a:t>Desenvolver serviços RESTful com boas práticas,</a:t>
            </a:r>
            <a:endParaRPr lang="pt-PT" altLang="en-US" sz="2400">
              <a:sym typeface="+mn-ea"/>
            </a:endParaRPr>
          </a:p>
          <a:p>
            <a:pPr marL="342900" indent="-342900" algn="just">
              <a:buFont typeface="Arial" panose="02080604020202020204" pitchFamily="34" charset="0"/>
              <a:buChar char="•"/>
            </a:pPr>
            <a:r>
              <a:rPr lang="pt-PT" altLang="en-US" sz="2400">
                <a:sym typeface="+mn-ea"/>
              </a:rPr>
              <a:t>E preparar o navio para se comunicar com o mundo por meio de APIs.</a:t>
            </a:r>
            <a:endParaRPr lang="pt-PT" altLang="en-US" sz="2400">
              <a:sym typeface="+mn-ea"/>
            </a:endParaRPr>
          </a:p>
        </p:txBody>
      </p:sp>
      <p:sp>
        <p:nvSpPr>
          <p:cNvPr id="8" name="Text Box 7"/>
          <p:cNvSpPr txBox="1"/>
          <p:nvPr/>
        </p:nvSpPr>
        <p:spPr>
          <a:xfrm>
            <a:off x="684530" y="5733415"/>
            <a:ext cx="8279765" cy="953135"/>
          </a:xfrm>
          <a:prstGeom prst="rect">
            <a:avLst/>
          </a:prstGeom>
          <a:noFill/>
        </p:spPr>
        <p:txBody>
          <a:bodyPr wrap="square" rtlCol="0">
            <a:spAutoFit/>
          </a:bodyPr>
          <a:p>
            <a:pPr indent="0" algn="ctr">
              <a:buNone/>
            </a:pPr>
            <a:r>
              <a:rPr lang="pt-PT" altLang="en-US" sz="2800" b="1" i="1">
                <a:sym typeface="+mn-ea"/>
              </a:rPr>
              <a:t>O horizonte está aberto — e você já tem o mapa na mão. Avante, Capitão!</a:t>
            </a:r>
            <a:endParaRPr lang="pt-PT" altLang="en-US" sz="2800" b="1" i="1">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 name="Title 3"/>
          <p:cNvSpPr>
            <a:spLocks noGrp="1"/>
          </p:cNvSpPr>
          <p:nvPr>
            <p:ph type="title"/>
          </p:nvPr>
        </p:nvSpPr>
        <p:spPr>
          <a:xfrm>
            <a:off x="660718" y="5500800"/>
            <a:ext cx="8279765" cy="1800000"/>
          </a:xfrm>
        </p:spPr>
        <p:txBody>
          <a:bodyPr>
            <a:normAutofit/>
          </a:bodyPr>
          <a:p>
            <a:pPr algn="ctr"/>
            <a:r>
              <a:rPr lang="pt-PT" altLang="en-US" sz="9600">
                <a:ln>
                  <a:solidFill>
                    <a:schemeClr val="bg1"/>
                  </a:solidFill>
                </a:ln>
                <a:solidFill>
                  <a:schemeClr val="tx2">
                    <a:lumMod val="75000"/>
                  </a:schemeClr>
                </a:solidFill>
                <a:latin typeface="Bebas Neue" panose="020B0606020202050201" charset="0"/>
                <a:cs typeface="Bebas Neue" panose="020B0606020202050201" charset="0"/>
              </a:rPr>
              <a:t>AGRADECIMENTO</a:t>
            </a:r>
            <a:endParaRPr lang="pt-PT" altLang="en-US" sz="9600">
              <a:ln>
                <a:solidFill>
                  <a:schemeClr val="bg1"/>
                </a:solidFill>
              </a:ln>
              <a:solidFill>
                <a:schemeClr val="tx2">
                  <a:lumMod val="75000"/>
                </a:schemeClr>
              </a:solidFill>
              <a:latin typeface="Bebas Neue" panose="020B0606020202050201" charset="0"/>
              <a:cs typeface="Bebas Neue" panose="020B0606020202050201"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 name="Group 6"/>
          <p:cNvGrpSpPr/>
          <p:nvPr/>
        </p:nvGrpSpPr>
        <p:grpSpPr>
          <a:xfrm>
            <a:off x="735965" y="1185863"/>
            <a:ext cx="8279130" cy="7229475"/>
            <a:chOff x="1159" y="899"/>
            <a:chExt cx="13038" cy="11385"/>
          </a:xfrm>
        </p:grpSpPr>
        <p:sp>
          <p:nvSpPr>
            <p:cNvPr id="8" name="Text Box 7"/>
            <p:cNvSpPr txBox="1"/>
            <p:nvPr/>
          </p:nvSpPr>
          <p:spPr>
            <a:xfrm>
              <a:off x="1159" y="2514"/>
              <a:ext cx="13039" cy="3536"/>
            </a:xfrm>
            <a:prstGeom prst="rect">
              <a:avLst/>
            </a:prstGeom>
            <a:noFill/>
          </p:spPr>
          <p:txBody>
            <a:bodyPr wrap="square" rtlCol="0">
              <a:spAutoFit/>
            </a:bodyPr>
            <a:p>
              <a:pPr indent="0" algn="ctr" fontAlgn="ctr">
                <a:buNone/>
              </a:pPr>
              <a:r>
                <a:rPr lang="pt-PT" altLang="en-US" sz="2800" b="1" i="1">
                  <a:sym typeface="+mn-ea"/>
                </a:rPr>
                <a:t>Obrigado, Tripulante!</a:t>
              </a:r>
              <a:endParaRPr lang="pt-PT" altLang="en-US" sz="2800" b="1" i="1">
                <a:sym typeface="+mn-ea"/>
              </a:endParaRPr>
            </a:p>
            <a:p>
              <a:pPr indent="0" algn="ctr" fontAlgn="ctr">
                <a:buNone/>
              </a:pPr>
              <a:r>
                <a:rPr lang="pt-PT" altLang="en-US" sz="2800" b="1" i="1">
                  <a:sym typeface="+mn-ea"/>
                </a:rPr>
                <a:t>A tripulação da One Stack está comemorando: você completou a primeira grande travessia rumo ao domínio do desenvolvimento Full Stack!</a:t>
              </a:r>
              <a:endParaRPr lang="pt-PT" altLang="en-US" sz="2800" b="1" i="1">
                <a:sym typeface="+mn-ea"/>
              </a:endParaRPr>
            </a:p>
            <a:p>
              <a:pPr indent="0" algn="ctr" fontAlgn="ctr">
                <a:buNone/>
              </a:pPr>
              <a:endParaRPr lang="pt-PT" altLang="en-US" sz="2800" b="1" i="1">
                <a:sym typeface="+mn-ea"/>
              </a:endParaRPr>
            </a:p>
          </p:txBody>
        </p:sp>
        <p:sp>
          <p:nvSpPr>
            <p:cNvPr id="4" name="Text Box 3"/>
            <p:cNvSpPr txBox="1"/>
            <p:nvPr/>
          </p:nvSpPr>
          <p:spPr>
            <a:xfrm>
              <a:off x="1159" y="899"/>
              <a:ext cx="13039" cy="1210"/>
            </a:xfrm>
            <a:prstGeom prst="rect">
              <a:avLst/>
            </a:prstGeom>
            <a:noFill/>
          </p:spPr>
          <p:txBody>
            <a:bodyPr wrap="square" rtlCol="0">
              <a:spAutoFit/>
            </a:bodyPr>
            <a:p>
              <a:pPr indent="0" algn="ctr">
                <a:buNone/>
              </a:pPr>
              <a:r>
                <a:rPr lang="pt-PT" altLang="en-US" sz="4400" b="1">
                  <a:sym typeface="+mn-ea"/>
                </a:rPr>
                <a:t>Obrigado por ler até aqui!</a:t>
              </a:r>
              <a:endParaRPr lang="pt-PT" altLang="en-US" sz="4400" b="1">
                <a:sym typeface="+mn-ea"/>
              </a:endParaRPr>
            </a:p>
          </p:txBody>
        </p:sp>
        <p:sp>
          <p:nvSpPr>
            <p:cNvPr id="5" name="Text Box 4"/>
            <p:cNvSpPr txBox="1"/>
            <p:nvPr/>
          </p:nvSpPr>
          <p:spPr>
            <a:xfrm>
              <a:off x="1159" y="6455"/>
              <a:ext cx="13039" cy="3536"/>
            </a:xfrm>
            <a:prstGeom prst="rect">
              <a:avLst/>
            </a:prstGeom>
            <a:noFill/>
          </p:spPr>
          <p:txBody>
            <a:bodyPr wrap="square" rtlCol="0">
              <a:spAutoFit/>
            </a:bodyPr>
            <a:p>
              <a:pPr indent="0" algn="ctr" fontAlgn="ctr">
                <a:buNone/>
              </a:pPr>
              <a:r>
                <a:rPr lang="pt-PT" altLang="en-US" sz="2800">
                  <a:sym typeface="+mn-ea"/>
                </a:rPr>
                <a:t>Esse ebook foi criado por IA, e diagramador por humano.</a:t>
              </a:r>
              <a:br>
                <a:rPr lang="pt-PT" altLang="en-US" sz="2800">
                  <a:sym typeface="+mn-ea"/>
                </a:rPr>
              </a:br>
              <a:r>
                <a:rPr lang="pt-PT" altLang="en-US" sz="2800">
                  <a:sym typeface="+mn-ea"/>
                </a:rPr>
                <a:t>O passo a passo se encontra no meu Github.</a:t>
              </a:r>
              <a:br>
                <a:rPr lang="pt-PT" altLang="en-US" sz="2800">
                  <a:sym typeface="+mn-ea"/>
                </a:rPr>
              </a:br>
              <a:r>
                <a:rPr lang="pt-PT" altLang="en-US" sz="2800">
                  <a:sym typeface="+mn-ea"/>
                </a:rPr>
                <a:t>https://github.com/rodrigobsjava/Rumo-ao-One-Stack-A-Odisseia-Java-com-Thymeleaf-e-Postgres</a:t>
              </a:r>
              <a:endParaRPr lang="pt-PT" altLang="en-US" sz="2800">
                <a:sym typeface="+mn-ea"/>
              </a:endParaRPr>
            </a:p>
          </p:txBody>
        </p:sp>
        <p:sp>
          <p:nvSpPr>
            <p:cNvPr id="6" name="Text Box 5"/>
            <p:cNvSpPr txBox="1"/>
            <p:nvPr/>
          </p:nvSpPr>
          <p:spPr>
            <a:xfrm>
              <a:off x="1159" y="10396"/>
              <a:ext cx="13039" cy="1888"/>
            </a:xfrm>
            <a:prstGeom prst="rect">
              <a:avLst/>
            </a:prstGeom>
            <a:noFill/>
          </p:spPr>
          <p:txBody>
            <a:bodyPr wrap="square" rtlCol="0">
              <a:spAutoFit/>
            </a:bodyPr>
            <a:p>
              <a:pPr indent="0" algn="ctr" fontAlgn="ctr">
                <a:buNone/>
              </a:pPr>
              <a:r>
                <a:rPr lang="pt-PT" altLang="en-US" sz="2400">
                  <a:latin typeface="FreeMono" panose="020F0409020205020404" charset="0"/>
                  <a:cs typeface="FreeMono" panose="020F0409020205020404" charset="0"/>
                  <a:sym typeface="+mn-ea"/>
                  <a:hlinkClick r:id="rId1" tooltip="" action="ppaction://hlinkfile"/>
                </a:rPr>
                <a:t>https://github.com/rodrigobsjava/Rumo-ao-One-Stack-A-Odisseia-Java-com-Thymeleaf-e-Postgres</a:t>
              </a:r>
              <a:endParaRPr lang="pt-PT" altLang="en-US" sz="2400">
                <a:latin typeface="FreeMono" panose="020F0409020205020404" charset="0"/>
                <a:cs typeface="FreeMono" panose="020F0409020205020404" charset="0"/>
                <a:sym typeface="+mn-ea"/>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493395" y="4825940"/>
            <a:ext cx="8279765" cy="1198880"/>
          </a:xfrm>
          <a:prstGeom prst="rect">
            <a:avLst/>
          </a:prstGeom>
          <a:noFill/>
        </p:spPr>
        <p:txBody>
          <a:bodyPr wrap="square" rtlCol="0">
            <a:spAutoFit/>
          </a:bodyPr>
          <a:p>
            <a:pPr algn="ctr"/>
            <a:r>
              <a:rPr lang="pt-PT" altLang="en-US" sz="2400" b="1" i="1">
                <a:solidFill>
                  <a:schemeClr val="bg1"/>
                </a:solidFill>
                <a:sym typeface="+mn-ea"/>
              </a:rPr>
              <a:t>Desbrave os mares do desenvolvimento fullstack com Java, Spring Boot e Thymeleaf  — e encontre o tesouro do código limpo, performático e escalável.</a:t>
            </a:r>
            <a:endParaRPr lang="pt-PT" altLang="en-US" sz="2400" b="1" i="1">
              <a:solidFill>
                <a:schemeClr val="bg1"/>
              </a:solidFill>
              <a:sym typeface="+mn-ea"/>
            </a:endParaRPr>
          </a:p>
        </p:txBody>
      </p:sp>
      <p:sp>
        <p:nvSpPr>
          <p:cNvPr id="4" name="Title 3"/>
          <p:cNvSpPr>
            <a:spLocks noGrp="1"/>
          </p:cNvSpPr>
          <p:nvPr>
            <p:ph type="title"/>
          </p:nvPr>
        </p:nvSpPr>
        <p:spPr>
          <a:xfrm>
            <a:off x="493395" y="575310"/>
            <a:ext cx="8279765" cy="3528000"/>
          </a:xfrm>
        </p:spPr>
        <p:txBody>
          <a:bodyPr>
            <a:noAutofit/>
          </a:bodyPr>
          <a:p>
            <a:pPr algn="ctr"/>
            <a: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Introdução </a:t>
            </a:r>
            <a:b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br>
            <a: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 </a:t>
            </a:r>
            <a:b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br>
            <a:r>
              <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A Lenda do One Stack</a:t>
            </a:r>
            <a:endParaRPr lang="pt-PT" altLang="en-US" sz="72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grpSp>
        <p:nvGrpSpPr>
          <p:cNvPr id="13" name="Group 12"/>
          <p:cNvGrpSpPr/>
          <p:nvPr/>
        </p:nvGrpSpPr>
        <p:grpSpPr>
          <a:xfrm>
            <a:off x="1588135" y="6747450"/>
            <a:ext cx="6090285" cy="4618990"/>
            <a:chOff x="2785" y="8875"/>
            <a:chExt cx="9591" cy="7274"/>
          </a:xfrm>
        </p:grpSpPr>
        <p:pic>
          <p:nvPicPr>
            <p:cNvPr id="8" name="Picture 7" descr="1_java_logo"/>
            <p:cNvPicPr>
              <a:picLocks noChangeAspect="1"/>
            </p:cNvPicPr>
            <p:nvPr/>
          </p:nvPicPr>
          <p:blipFill>
            <a:blip r:embed="rId1"/>
            <a:stretch>
              <a:fillRect/>
            </a:stretch>
          </p:blipFill>
          <p:spPr>
            <a:xfrm>
              <a:off x="6427" y="13881"/>
              <a:ext cx="2266" cy="2268"/>
            </a:xfrm>
            <a:prstGeom prst="rect">
              <a:avLst/>
            </a:prstGeom>
            <a:noFill/>
            <a:ln>
              <a:noFill/>
            </a:ln>
            <a:effectLst>
              <a:glow rad="381000">
                <a:schemeClr val="bg1">
                  <a:alpha val="70000"/>
                </a:schemeClr>
              </a:glow>
            </a:effectLst>
          </p:spPr>
        </p:pic>
        <p:pic>
          <p:nvPicPr>
            <p:cNvPr id="11" name="Picture 10" descr="5_thymeleaf"/>
            <p:cNvPicPr>
              <a:picLocks noChangeAspect="1"/>
            </p:cNvPicPr>
            <p:nvPr/>
          </p:nvPicPr>
          <p:blipFill>
            <a:blip r:embed="rId2"/>
            <a:stretch>
              <a:fillRect/>
            </a:stretch>
          </p:blipFill>
          <p:spPr>
            <a:xfrm>
              <a:off x="10110" y="8875"/>
              <a:ext cx="2266" cy="2268"/>
            </a:xfrm>
            <a:prstGeom prst="rect">
              <a:avLst/>
            </a:prstGeom>
            <a:ln w="79375" cmpd="tri">
              <a:noFill/>
              <a:prstDash val="sysDash"/>
            </a:ln>
            <a:effectLst>
              <a:glow rad="381000">
                <a:srgbClr val="00B050">
                  <a:alpha val="40000"/>
                </a:srgbClr>
              </a:glow>
            </a:effectLst>
          </p:spPr>
        </p:pic>
        <p:pic>
          <p:nvPicPr>
            <p:cNvPr id="12" name="Picture 11" descr="30-300342_spring-data-team-spring-framework-icon"/>
            <p:cNvPicPr>
              <a:picLocks noChangeAspect="1"/>
            </p:cNvPicPr>
            <p:nvPr/>
          </p:nvPicPr>
          <p:blipFill>
            <a:blip r:embed="rId3"/>
            <a:stretch>
              <a:fillRect/>
            </a:stretch>
          </p:blipFill>
          <p:spPr>
            <a:xfrm>
              <a:off x="2785" y="9017"/>
              <a:ext cx="2266" cy="2268"/>
            </a:xfrm>
            <a:prstGeom prst="rect">
              <a:avLst/>
            </a:prstGeom>
            <a:effectLst>
              <a:glow rad="381000">
                <a:srgbClr val="92D050">
                  <a:alpha val="40000"/>
                </a:srgbClr>
              </a:glow>
            </a:effectLs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03273" y="482600"/>
            <a:ext cx="8279765" cy="1198880"/>
          </a:xfrm>
        </p:spPr>
        <p:txBody>
          <a:bodyPr/>
          <a:p>
            <a:pPr algn="just"/>
            <a:r>
              <a:rPr lang="pt-PT" altLang="en-US" sz="4800"/>
              <a:t>O que é o One Stack?</a:t>
            </a:r>
            <a:endParaRPr lang="pt-PT" altLang="en-US" sz="4800"/>
          </a:p>
        </p:txBody>
      </p:sp>
      <p:sp>
        <p:nvSpPr>
          <p:cNvPr id="9" name="Text Box 8"/>
          <p:cNvSpPr txBox="1"/>
          <p:nvPr/>
        </p:nvSpPr>
        <p:spPr>
          <a:xfrm>
            <a:off x="660718" y="1681480"/>
            <a:ext cx="8279765" cy="4523105"/>
          </a:xfrm>
          <a:prstGeom prst="rect">
            <a:avLst/>
          </a:prstGeom>
          <a:noFill/>
        </p:spPr>
        <p:txBody>
          <a:bodyPr wrap="square" rtlCol="0">
            <a:spAutoFit/>
          </a:bodyPr>
          <a:p>
            <a:pPr indent="0" algn="just"/>
            <a:r>
              <a:rPr lang="pt-PT" altLang="en-US" sz="2400">
                <a:sym typeface="+mn-ea"/>
              </a:rPr>
              <a:t>Em um vasto oceano digital onde linguagens, frameworks e tecnologias emergem como ilhas desconhecidas, existe uma stack lendária conhecida como One Stack — uma combinação poderosa de Java, Spring Boot e Thymeleaf.</a:t>
            </a:r>
            <a:endParaRPr lang="pt-PT" altLang="en-US" sz="2400">
              <a:sym typeface="+mn-ea"/>
            </a:endParaRPr>
          </a:p>
          <a:p>
            <a:pPr indent="0" algn="just"/>
            <a:endParaRPr lang="pt-PT" altLang="en-US" sz="2400">
              <a:sym typeface="+mn-ea"/>
            </a:endParaRPr>
          </a:p>
          <a:p>
            <a:pPr indent="0" algn="just"/>
            <a:r>
              <a:rPr lang="pt-PT" altLang="en-US" sz="2400">
                <a:sym typeface="+mn-ea"/>
              </a:rPr>
              <a:t>Essa stack representa uma rota segura (mas não fácil) para os desenvolvedores que desejam criar aplicações web robustas, organizadas e com boas práticas desde o início. O One Stack é o seu navio. Java é o casco firme, Spring Boot é o motor que acelera a viagem, e Thymeleaf é a vela que dá direção à interface visual. Juntos, eles formam uma tripulação confiável para enfrentar os desafios do mundo web.</a:t>
            </a:r>
            <a:endParaRPr lang="pt-PT" altLang="en-US" sz="240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03273" y="482600"/>
            <a:ext cx="8279765" cy="1198880"/>
          </a:xfrm>
        </p:spPr>
        <p:txBody>
          <a:bodyPr>
            <a:normAutofit fontScale="90000"/>
          </a:bodyPr>
          <a:p>
            <a:pPr algn="just"/>
            <a:r>
              <a:rPr lang="pt-PT" altLang="en-US" sz="4800"/>
              <a:t>Por que usar Java com Spring Boot e Thymeleaf?</a:t>
            </a:r>
            <a:endParaRPr lang="pt-PT" altLang="en-US" sz="4800"/>
          </a:p>
        </p:txBody>
      </p:sp>
      <p:sp>
        <p:nvSpPr>
          <p:cNvPr id="3" name="Text Box 2"/>
          <p:cNvSpPr txBox="1"/>
          <p:nvPr/>
        </p:nvSpPr>
        <p:spPr>
          <a:xfrm>
            <a:off x="660718" y="2070735"/>
            <a:ext cx="8279765" cy="6739255"/>
          </a:xfrm>
          <a:prstGeom prst="rect">
            <a:avLst/>
          </a:prstGeom>
          <a:noFill/>
        </p:spPr>
        <p:txBody>
          <a:bodyPr wrap="square" rtlCol="0">
            <a:spAutoFit/>
          </a:bodyPr>
          <a:p>
            <a:pPr indent="0" algn="just"/>
            <a:r>
              <a:rPr lang="pt-PT" altLang="en-US" sz="2400">
                <a:sym typeface="+mn-ea"/>
              </a:rPr>
              <a:t>A stack que você está prestes a explorar não foi escolhida por acaso. Veja por que ela é tão valiosa:</a:t>
            </a:r>
            <a:endParaRPr lang="pt-PT" altLang="en-US" sz="2400">
              <a:sym typeface="+mn-ea"/>
            </a:endParaRPr>
          </a:p>
          <a:p>
            <a:pPr indent="576580" algn="just"/>
            <a:endParaRPr lang="pt-PT" altLang="en-US" sz="2400">
              <a:sym typeface="+mn-ea"/>
            </a:endParaRPr>
          </a:p>
          <a:p>
            <a:pPr marL="342900" indent="-342900" algn="just">
              <a:buFont typeface="Arial" panose="02080604020202020204" pitchFamily="34" charset="0"/>
              <a:buChar char="•"/>
            </a:pPr>
            <a:r>
              <a:rPr lang="pt-PT" altLang="en-US" sz="2400" b="1">
                <a:sym typeface="+mn-ea"/>
              </a:rPr>
              <a:t>Java</a:t>
            </a:r>
            <a:r>
              <a:rPr lang="pt-PT" altLang="en-US" sz="2400">
                <a:sym typeface="+mn-ea"/>
              </a:rPr>
              <a:t> é uma linguagem madura, confiável e muito usada em aplicações empresariais. Seu ecossistema é vasto, estável e com forte suporte da comunidade.</a:t>
            </a:r>
            <a:endParaRPr lang="pt-PT" altLang="en-US" sz="2400">
              <a:sym typeface="+mn-ea"/>
            </a:endParaRPr>
          </a:p>
          <a:p>
            <a:pPr marL="342900" indent="-342900" algn="just">
              <a:buFont typeface="Arial" panose="02080604020202020204" pitchFamily="34" charset="0"/>
              <a:buChar char="•"/>
            </a:pPr>
            <a:endParaRPr lang="pt-PT" altLang="en-US" sz="2400">
              <a:sym typeface="+mn-ea"/>
            </a:endParaRPr>
          </a:p>
          <a:p>
            <a:pPr marL="342900" indent="-342900" algn="just">
              <a:buFont typeface="Arial" panose="02080604020202020204" pitchFamily="34" charset="0"/>
              <a:buChar char="•"/>
            </a:pPr>
            <a:r>
              <a:rPr lang="pt-PT" altLang="en-US" sz="2400" b="1">
                <a:sym typeface="+mn-ea"/>
              </a:rPr>
              <a:t>Spring Boot</a:t>
            </a:r>
            <a:r>
              <a:rPr lang="pt-PT" altLang="en-US" sz="2400">
                <a:sym typeface="+mn-ea"/>
              </a:rPr>
              <a:t> simplifica o desenvolvimento de aplicações Java, removendo a complexidade de configuração e acelerando o tempo até a primeira entrega.</a:t>
            </a:r>
            <a:endParaRPr lang="pt-PT" altLang="en-US" sz="2400">
              <a:sym typeface="+mn-ea"/>
            </a:endParaRPr>
          </a:p>
          <a:p>
            <a:pPr marL="342900" indent="-342900" algn="just">
              <a:buFont typeface="Arial" panose="02080604020202020204" pitchFamily="34" charset="0"/>
              <a:buChar char="•"/>
            </a:pPr>
            <a:endParaRPr lang="pt-PT" altLang="en-US" sz="2400">
              <a:sym typeface="+mn-ea"/>
            </a:endParaRPr>
          </a:p>
          <a:p>
            <a:pPr marL="342900" indent="-342900" algn="just">
              <a:buFont typeface="Arial" panose="02080604020202020204" pitchFamily="34" charset="0"/>
              <a:buChar char="•"/>
            </a:pPr>
            <a:r>
              <a:rPr lang="pt-PT" altLang="en-US" sz="2400" b="1">
                <a:sym typeface="+mn-ea"/>
              </a:rPr>
              <a:t>Thymeleaf</a:t>
            </a:r>
            <a:r>
              <a:rPr lang="pt-PT" altLang="en-US" sz="2400">
                <a:sym typeface="+mn-ea"/>
              </a:rPr>
              <a:t> é um mecanismo de templates moderno, que se integra naturalmente ao Spring Boot e facilita a criação de páginas HTML dinâmicas, com sintaxe intuitiva.</a:t>
            </a:r>
            <a:endParaRPr lang="pt-PT" altLang="en-US" sz="2400">
              <a:sym typeface="+mn-ea"/>
            </a:endParaRPr>
          </a:p>
          <a:p>
            <a:pPr marL="342900" indent="-342900" algn="just"/>
            <a:endParaRPr lang="pt-PT" altLang="en-US" sz="2400">
              <a:sym typeface="+mn-ea"/>
            </a:endParaRPr>
          </a:p>
          <a:p>
            <a:pPr indent="0" algn="just"/>
            <a:r>
              <a:rPr lang="pt-PT" altLang="en-US" sz="2400">
                <a:sym typeface="+mn-ea"/>
              </a:rPr>
              <a:t>Essa combinação permite que você desenvolva projetos fullstack (backend + frontend no mesmo projeto), ideal para aprendizado rápido e portfólios iniciais.</a:t>
            </a:r>
            <a:endParaRPr lang="pt-PT" altLang="en-US" sz="24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03273" y="482600"/>
            <a:ext cx="8279765" cy="1198880"/>
          </a:xfrm>
        </p:spPr>
        <p:txBody>
          <a:bodyPr>
            <a:normAutofit fontScale="90000"/>
          </a:bodyPr>
          <a:p>
            <a:pPr algn="just"/>
            <a:r>
              <a:rPr lang="pt-PT" altLang="en-US" sz="4800"/>
              <a:t>A jornada do dev como uma aventura</a:t>
            </a:r>
            <a:endParaRPr lang="pt-PT" altLang="en-US" sz="4800"/>
          </a:p>
        </p:txBody>
      </p:sp>
      <p:sp>
        <p:nvSpPr>
          <p:cNvPr id="3" name="Text Box 2"/>
          <p:cNvSpPr txBox="1"/>
          <p:nvPr/>
        </p:nvSpPr>
        <p:spPr>
          <a:xfrm>
            <a:off x="660718" y="2070735"/>
            <a:ext cx="8279765" cy="5631180"/>
          </a:xfrm>
          <a:prstGeom prst="rect">
            <a:avLst/>
          </a:prstGeom>
          <a:noFill/>
        </p:spPr>
        <p:txBody>
          <a:bodyPr wrap="square" rtlCol="0">
            <a:spAutoFit/>
          </a:bodyPr>
          <a:p>
            <a:pPr indent="0" algn="just"/>
            <a:r>
              <a:rPr lang="pt-PT" altLang="en-US" sz="2400">
                <a:sym typeface="+mn-ea"/>
              </a:rPr>
              <a:t>Todo programador é, na essência, um aventureiro. Você começa como um novato curioso, sem saber bem para onde vai. Mas aos poucos, com cada linha de código escrita, cada erro enfrentado, cada funcionalidade entregue, você sobe de nível.</a:t>
            </a:r>
            <a:endParaRPr lang="pt-PT" altLang="en-US" sz="2400">
              <a:sym typeface="+mn-ea"/>
            </a:endParaRPr>
          </a:p>
          <a:p>
            <a:pPr indent="0" algn="just"/>
            <a:endParaRPr lang="pt-PT" altLang="en-US" sz="2400">
              <a:sym typeface="+mn-ea"/>
            </a:endParaRPr>
          </a:p>
          <a:p>
            <a:pPr indent="0" algn="just"/>
            <a:r>
              <a:rPr lang="pt-PT" altLang="en-US" sz="2400">
                <a:sym typeface="+mn-ea"/>
              </a:rPr>
              <a:t>Neste eBook, você embarca como um aspirante a Rei dos Devs, navegando pelo mar do desenvolvimento fullstack. A cada capítulo, novas ilhas (conceitos) serão descobertas. E ao final da jornada, você terá sua própria aplicação funcional com Java e Spring — um tesouro que muitos buscam, mas poucos encontram de verdade.</a:t>
            </a:r>
            <a:endParaRPr lang="pt-PT" altLang="en-US" sz="2400">
              <a:sym typeface="+mn-ea"/>
            </a:endParaRPr>
          </a:p>
          <a:p>
            <a:pPr indent="0" algn="just"/>
            <a:endParaRPr lang="pt-PT" altLang="en-US" sz="2400">
              <a:sym typeface="+mn-ea"/>
            </a:endParaRPr>
          </a:p>
          <a:p>
            <a:pPr indent="0" algn="just"/>
            <a:r>
              <a:rPr lang="pt-PT" altLang="en-US" sz="2400">
                <a:sym typeface="+mn-ea"/>
              </a:rPr>
              <a:t>Prepare seu ambiente, afivele seu chapéu de palha e vamos zarpar.</a:t>
            </a:r>
            <a:endParaRPr lang="pt-PT" altLang="en-US" sz="2400">
              <a:sym typeface="+mn-ea"/>
            </a:endParaRPr>
          </a:p>
          <a:p>
            <a:pPr indent="0" algn="just"/>
            <a:endParaRPr lang="pt-PT" altLang="en-US" sz="2400">
              <a:sym typeface="+mn-ea"/>
            </a:endParaRPr>
          </a:p>
          <a:p>
            <a:pPr indent="0" algn="just"/>
            <a:r>
              <a:rPr lang="pt-PT" altLang="en-US" sz="2400">
                <a:sym typeface="+mn-ea"/>
              </a:rPr>
              <a:t>O One Stack te espera. ️</a:t>
            </a:r>
            <a:endParaRPr lang="pt-PT" altLang="en-US" sz="24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Rectangles 1"/>
          <p:cNvSpPr/>
          <p:nvPr/>
        </p:nvSpPr>
        <p:spPr>
          <a:xfrm>
            <a:off x="0" y="0"/>
            <a:ext cx="9601200" cy="12801600"/>
          </a:xfrm>
          <a:prstGeom prst="rect">
            <a:avLst/>
          </a:prstGeom>
          <a:solidFill>
            <a:srgbClr val="333F50"/>
          </a:solidFill>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9" name="Text Box 8"/>
          <p:cNvSpPr txBox="1"/>
          <p:nvPr/>
        </p:nvSpPr>
        <p:spPr>
          <a:xfrm>
            <a:off x="525498" y="6153785"/>
            <a:ext cx="8279765" cy="2306955"/>
          </a:xfrm>
          <a:prstGeom prst="rect">
            <a:avLst/>
          </a:prstGeom>
          <a:noFill/>
        </p:spPr>
        <p:txBody>
          <a:bodyPr wrap="square" rtlCol="0">
            <a:spAutoFit/>
          </a:bodyPr>
          <a:p>
            <a:pPr algn="ctr"/>
            <a:r>
              <a:rPr lang="pt-PT" altLang="en-US" sz="2400" b="1" i="1">
                <a:solidFill>
                  <a:schemeClr val="bg1"/>
                </a:solidFill>
                <a:sym typeface="+mn-ea"/>
              </a:rPr>
              <a:t>Antes de zarpar para sua jornada fullstack, você precisa garantir que seu navio — o ambiente de desenvolvimento — esteja pronto. Neste capítulo, você aprenderá a instalar as ferramentas essenciais no Ubuntu 22.04 ou Windows, criar um projeto com Spring Initializr e entender a estrutura inicial do projeto.</a:t>
            </a:r>
            <a:endParaRPr lang="pt-PT" altLang="en-US" sz="2400" b="1" i="1">
              <a:solidFill>
                <a:schemeClr val="bg1"/>
              </a:solidFill>
              <a:sym typeface="+mn-ea"/>
            </a:endParaRPr>
          </a:p>
        </p:txBody>
      </p:sp>
      <p:sp>
        <p:nvSpPr>
          <p:cNvPr id="4" name="Title 3"/>
          <p:cNvSpPr>
            <a:spLocks noGrp="1"/>
          </p:cNvSpPr>
          <p:nvPr>
            <p:ph type="title"/>
          </p:nvPr>
        </p:nvSpPr>
        <p:spPr>
          <a:xfrm>
            <a:off x="525498" y="2305685"/>
            <a:ext cx="8279765" cy="3420000"/>
          </a:xfrm>
        </p:spPr>
        <p:txBody>
          <a:bodyPr>
            <a:normAutofit fontScale="90000"/>
          </a:bodyPr>
          <a:p>
            <a:pPr algn="ctr"/>
            <a:r>
              <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rPr>
              <a:t>Capítulo 2 – Preparando o Navio: Ambiente de Desenvolvimento</a:t>
            </a:r>
            <a:endParaRPr lang="pt-PT" altLang="en-US" sz="8000">
              <a:ln w="9525">
                <a:solidFill>
                  <a:schemeClr val="bg1"/>
                </a:solidFill>
                <a:prstDash val="solid"/>
              </a:ln>
              <a:solidFill>
                <a:schemeClr val="tx2">
                  <a:lumMod val="75000"/>
                </a:schemeClr>
              </a:solidFill>
              <a:effectLst>
                <a:outerShdw blurRad="12700" dist="38100" dir="2700000" algn="tl" rotWithShape="0">
                  <a:schemeClr val="bg1">
                    <a:lumMod val="50000"/>
                  </a:schemeClr>
                </a:outerShdw>
              </a:effectLst>
              <a:latin typeface="Bebas Neue" panose="020B0606020202050201" charset="0"/>
              <a:cs typeface="Bebas Neue" panose="020B0606020202050201"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569948" y="370840"/>
            <a:ext cx="8279765" cy="1198880"/>
          </a:xfrm>
        </p:spPr>
        <p:txBody>
          <a:bodyPr>
            <a:normAutofit/>
          </a:bodyPr>
          <a:p>
            <a:pPr algn="just"/>
            <a:r>
              <a:rPr lang="pt-PT" altLang="en-US" sz="4800"/>
              <a:t>Instalando o JDK e a IDE</a:t>
            </a:r>
            <a:endParaRPr lang="pt-PT" altLang="en-US" sz="4800"/>
          </a:p>
        </p:txBody>
      </p:sp>
      <p:sp>
        <p:nvSpPr>
          <p:cNvPr id="9" name="Text Box 8"/>
          <p:cNvSpPr txBox="1"/>
          <p:nvPr/>
        </p:nvSpPr>
        <p:spPr>
          <a:xfrm>
            <a:off x="569948" y="3088640"/>
            <a:ext cx="8279765" cy="460375"/>
          </a:xfrm>
          <a:prstGeom prst="rect">
            <a:avLst/>
          </a:prstGeom>
          <a:noFill/>
        </p:spPr>
        <p:txBody>
          <a:bodyPr wrap="square" rtlCol="0">
            <a:spAutoFit/>
          </a:bodyPr>
          <a:p>
            <a:pPr algn="just"/>
            <a:r>
              <a:rPr lang="pt-PT" altLang="en-US" sz="2400">
                <a:sym typeface="+mn-ea"/>
              </a:rPr>
              <a:t>Abra o terminal e execute:</a:t>
            </a:r>
            <a:endParaRPr lang="pt-PT" altLang="en-US" sz="2400">
              <a:sym typeface="+mn-ea"/>
            </a:endParaRPr>
          </a:p>
        </p:txBody>
      </p:sp>
      <p:sp>
        <p:nvSpPr>
          <p:cNvPr id="4" name="Text Box 3"/>
          <p:cNvSpPr txBox="1"/>
          <p:nvPr/>
        </p:nvSpPr>
        <p:spPr>
          <a:xfrm>
            <a:off x="569948" y="4737735"/>
            <a:ext cx="8279765" cy="460375"/>
          </a:xfrm>
          <a:prstGeom prst="rect">
            <a:avLst/>
          </a:prstGeom>
          <a:noFill/>
        </p:spPr>
        <p:txBody>
          <a:bodyPr wrap="square" rtlCol="0">
            <a:spAutoFit/>
          </a:bodyPr>
          <a:p>
            <a:pPr algn="just"/>
            <a:r>
              <a:rPr lang="pt-PT" altLang="en-US" sz="2400">
                <a:sym typeface="+mn-ea"/>
              </a:rPr>
              <a:t>Verifique se foi instalado corretamente:</a:t>
            </a:r>
            <a:endParaRPr lang="pt-PT" altLang="en-US" sz="2400">
              <a:sym typeface="+mn-ea"/>
            </a:endParaRPr>
          </a:p>
        </p:txBody>
      </p:sp>
      <p:sp>
        <p:nvSpPr>
          <p:cNvPr id="7" name="Text Box 6"/>
          <p:cNvSpPr txBox="1"/>
          <p:nvPr/>
        </p:nvSpPr>
        <p:spPr>
          <a:xfrm>
            <a:off x="569948" y="6386830"/>
            <a:ext cx="8279765" cy="460375"/>
          </a:xfrm>
          <a:prstGeom prst="rect">
            <a:avLst/>
          </a:prstGeom>
          <a:noFill/>
        </p:spPr>
        <p:txBody>
          <a:bodyPr wrap="square" rtlCol="0">
            <a:spAutoFit/>
          </a:bodyPr>
          <a:p>
            <a:pPr algn="just"/>
            <a:r>
              <a:rPr lang="pt-PT" altLang="en-US" sz="2400">
                <a:sym typeface="+mn-ea"/>
              </a:rPr>
              <a:t>Saída esperada: </a:t>
            </a:r>
            <a:r>
              <a:rPr lang="pt-PT" altLang="en-US" sz="2400">
                <a:latin typeface="FreeMono" panose="020F0409020205020404" charset="0"/>
                <a:cs typeface="FreeMono" panose="020F0409020205020404" charset="0"/>
                <a:sym typeface="+mn-ea"/>
              </a:rPr>
              <a:t>openjdk version "17..."</a:t>
            </a:r>
            <a:endParaRPr lang="pt-PT" altLang="en-US" sz="2400">
              <a:latin typeface="FreeMono" panose="020F0409020205020404" charset="0"/>
              <a:cs typeface="FreeMono" panose="020F0409020205020404" charset="0"/>
              <a:sym typeface="+mn-ea"/>
            </a:endParaRPr>
          </a:p>
        </p:txBody>
      </p:sp>
      <p:sp>
        <p:nvSpPr>
          <p:cNvPr id="11" name="Text Box 10"/>
          <p:cNvSpPr txBox="1"/>
          <p:nvPr/>
        </p:nvSpPr>
        <p:spPr>
          <a:xfrm>
            <a:off x="569948" y="8661400"/>
            <a:ext cx="8279765" cy="3046095"/>
          </a:xfrm>
          <a:prstGeom prst="rect">
            <a:avLst/>
          </a:prstGeom>
          <a:noFill/>
        </p:spPr>
        <p:txBody>
          <a:bodyPr wrap="square" rtlCol="0">
            <a:spAutoFit/>
          </a:bodyPr>
          <a:p>
            <a:pPr marL="457200" indent="-457200" algn="just">
              <a:buAutoNum type="arabicPeriod"/>
            </a:pPr>
            <a:r>
              <a:rPr lang="pt-PT" altLang="en-US" sz="2400">
                <a:sym typeface="+mn-ea"/>
              </a:rPr>
              <a:t>Acesse o site: </a:t>
            </a:r>
            <a:r>
              <a:rPr lang="pt-PT" altLang="en-US" sz="2400">
                <a:latin typeface="FreeMono" panose="020F0409020205020404" charset="0"/>
                <a:cs typeface="FreeMono" panose="020F0409020205020404" charset="0"/>
                <a:sym typeface="+mn-ea"/>
                <a:hlinkClick r:id="rId1" action="ppaction://hlinkfile"/>
              </a:rPr>
              <a:t>https://adoptium.net/pt-BR/temurin/releases?version=17&amp;os=any&amp;arch=any</a:t>
            </a:r>
            <a:endParaRPr lang="pt-PT" altLang="en-US" sz="2400">
              <a:sym typeface="+mn-ea"/>
            </a:endParaRPr>
          </a:p>
          <a:p>
            <a:pPr marL="457200" indent="-457200" algn="just">
              <a:buAutoNum type="arabicPeriod"/>
            </a:pPr>
            <a:r>
              <a:rPr lang="pt-PT" altLang="en-US" sz="2400">
                <a:sym typeface="+mn-ea"/>
              </a:rPr>
              <a:t>Baixe o instalador do Temurin JDK 17 para Windows.</a:t>
            </a:r>
            <a:endParaRPr lang="pt-PT" altLang="en-US" sz="2400">
              <a:sym typeface="+mn-ea"/>
            </a:endParaRPr>
          </a:p>
          <a:p>
            <a:pPr marL="457200" indent="-457200" algn="just">
              <a:buAutoNum type="arabicPeriod"/>
            </a:pPr>
            <a:r>
              <a:rPr lang="pt-PT" altLang="en-US" sz="2400">
                <a:sym typeface="+mn-ea"/>
              </a:rPr>
              <a:t>Execute o instalador e siga os passos.</a:t>
            </a:r>
            <a:endParaRPr lang="pt-PT" altLang="en-US" sz="2400">
              <a:sym typeface="+mn-ea"/>
            </a:endParaRPr>
          </a:p>
          <a:p>
            <a:pPr marL="457200" indent="-457200" algn="just">
              <a:buAutoNum type="arabicPeriod"/>
            </a:pPr>
            <a:r>
              <a:rPr lang="pt-PT" altLang="en-US" sz="2400">
                <a:sym typeface="+mn-ea"/>
              </a:rPr>
              <a:t>Verifique a instalação:</a:t>
            </a:r>
            <a:endParaRPr lang="pt-PT" altLang="en-US" sz="2400">
              <a:sym typeface="+mn-ea"/>
            </a:endParaRPr>
          </a:p>
          <a:p>
            <a:pPr marL="914400" lvl="1" indent="-457200" algn="just">
              <a:buFont typeface="Arial" panose="02080604020202020204" pitchFamily="34" charset="0"/>
              <a:buChar char="•"/>
            </a:pPr>
            <a:r>
              <a:rPr lang="pt-PT" altLang="en-US" sz="2400">
                <a:sym typeface="+mn-ea"/>
              </a:rPr>
              <a:t>Abra o terminal (CMD ou PowerShell)</a:t>
            </a:r>
            <a:endParaRPr lang="pt-PT" altLang="en-US" sz="2400">
              <a:sym typeface="+mn-ea"/>
            </a:endParaRPr>
          </a:p>
          <a:p>
            <a:pPr marL="914400" lvl="1" indent="-457200" algn="just">
              <a:buFont typeface="Arial" panose="02080604020202020204" pitchFamily="34" charset="0"/>
              <a:buChar char="•"/>
            </a:pPr>
            <a:r>
              <a:rPr lang="pt-PT" altLang="en-US" sz="2400">
                <a:sym typeface="+mn-ea"/>
              </a:rPr>
              <a:t>Digite: </a:t>
            </a:r>
            <a:r>
              <a:rPr lang="pt-PT" altLang="en-US" sz="2400">
                <a:latin typeface="FreeMono" panose="020F0409020205020404" charset="0"/>
                <a:cs typeface="FreeMono" panose="020F0409020205020404" charset="0"/>
                <a:sym typeface="+mn-ea"/>
              </a:rPr>
              <a:t>java -version</a:t>
            </a:r>
            <a:endParaRPr lang="pt-PT" altLang="en-US" sz="2400">
              <a:latin typeface="FreeMono" panose="020F0409020205020404" charset="0"/>
              <a:cs typeface="FreeMono" panose="020F0409020205020404" charset="0"/>
              <a:sym typeface="+mn-ea"/>
            </a:endParaRPr>
          </a:p>
        </p:txBody>
      </p:sp>
      <p:sp>
        <p:nvSpPr>
          <p:cNvPr id="12" name="Text Box 11"/>
          <p:cNvSpPr txBox="1"/>
          <p:nvPr/>
        </p:nvSpPr>
        <p:spPr>
          <a:xfrm>
            <a:off x="569948" y="1624330"/>
            <a:ext cx="8279765" cy="583565"/>
          </a:xfrm>
          <a:prstGeom prst="rect">
            <a:avLst/>
          </a:prstGeom>
          <a:noFill/>
        </p:spPr>
        <p:txBody>
          <a:bodyPr wrap="square" rtlCol="0">
            <a:spAutoFit/>
          </a:bodyPr>
          <a:p>
            <a:pPr marL="514350" indent="-514350">
              <a:buFont typeface="Arial" panose="02080604020202020204" pitchFamily="34" charset="0"/>
              <a:buAutoNum type="arabicPeriod"/>
            </a:pPr>
            <a:r>
              <a:rPr lang="pt-PT" altLang="en-US" sz="3200" b="1">
                <a:sym typeface="+mn-ea"/>
              </a:rPr>
              <a:t>Instalando o JDK 17</a:t>
            </a:r>
            <a:endParaRPr lang="pt-PT" altLang="en-US" sz="3200" b="1">
              <a:sym typeface="+mn-ea"/>
            </a:endParaRPr>
          </a:p>
        </p:txBody>
      </p:sp>
      <p:sp>
        <p:nvSpPr>
          <p:cNvPr id="13" name="Text Box 12"/>
          <p:cNvSpPr txBox="1"/>
          <p:nvPr/>
        </p:nvSpPr>
        <p:spPr>
          <a:xfrm>
            <a:off x="569948" y="2573655"/>
            <a:ext cx="8279765" cy="460375"/>
          </a:xfrm>
          <a:prstGeom prst="rect">
            <a:avLst/>
          </a:prstGeom>
          <a:noFill/>
        </p:spPr>
        <p:txBody>
          <a:bodyPr wrap="square" rtlCol="0">
            <a:spAutoFit/>
          </a:bodyPr>
          <a:p>
            <a:pPr marL="354330" indent="-354330">
              <a:buFont typeface="Arial" panose="02080604020202020204" pitchFamily="34" charset="0"/>
              <a:buChar char="•"/>
            </a:pPr>
            <a:r>
              <a:rPr lang="pt-PT" altLang="en-US" sz="2400" b="1">
                <a:sym typeface="+mn-ea"/>
              </a:rPr>
              <a:t>Ubuntu</a:t>
            </a:r>
            <a:endParaRPr lang="pt-PT" altLang="en-US" sz="2400" b="1">
              <a:sym typeface="+mn-ea"/>
            </a:endParaRPr>
          </a:p>
        </p:txBody>
      </p:sp>
      <p:sp>
        <p:nvSpPr>
          <p:cNvPr id="14" name="Text Box 13"/>
          <p:cNvSpPr txBox="1"/>
          <p:nvPr/>
        </p:nvSpPr>
        <p:spPr>
          <a:xfrm>
            <a:off x="569948" y="8146415"/>
            <a:ext cx="8279765" cy="460375"/>
          </a:xfrm>
          <a:prstGeom prst="rect">
            <a:avLst/>
          </a:prstGeom>
          <a:noFill/>
        </p:spPr>
        <p:txBody>
          <a:bodyPr wrap="square" rtlCol="0">
            <a:spAutoFit/>
          </a:bodyPr>
          <a:p>
            <a:pPr marL="514350" indent="-514350">
              <a:buFont typeface="Arial" panose="02080604020202020204" pitchFamily="34" charset="0"/>
              <a:buChar char="•"/>
            </a:pPr>
            <a:r>
              <a:rPr lang="pt-PT" altLang="en-US" sz="2400" b="1">
                <a:sym typeface="+mn-ea"/>
              </a:rPr>
              <a:t>Windows</a:t>
            </a:r>
            <a:endParaRPr lang="pt-PT" altLang="en-US" sz="2400" b="1">
              <a:sym typeface="+mn-ea"/>
            </a:endParaRPr>
          </a:p>
        </p:txBody>
      </p:sp>
      <p:pic>
        <p:nvPicPr>
          <p:cNvPr id="17" name="Picture 16" descr="Untitled-1"/>
          <p:cNvPicPr>
            <a:picLocks noChangeAspect="1"/>
          </p:cNvPicPr>
          <p:nvPr/>
        </p:nvPicPr>
        <p:blipFill>
          <a:blip r:embed="rId2"/>
          <a:stretch>
            <a:fillRect/>
          </a:stretch>
        </p:blipFill>
        <p:spPr>
          <a:xfrm>
            <a:off x="614080" y="3603625"/>
            <a:ext cx="3568700" cy="1079500"/>
          </a:xfrm>
          <a:prstGeom prst="rect">
            <a:avLst/>
          </a:prstGeom>
        </p:spPr>
      </p:pic>
      <p:pic>
        <p:nvPicPr>
          <p:cNvPr id="18" name="Picture 17" descr="Untitled-002"/>
          <p:cNvPicPr>
            <a:picLocks noChangeAspect="1"/>
          </p:cNvPicPr>
          <p:nvPr/>
        </p:nvPicPr>
        <p:blipFill>
          <a:blip r:embed="rId3"/>
          <a:stretch>
            <a:fillRect/>
          </a:stretch>
        </p:blipFill>
        <p:spPr>
          <a:xfrm>
            <a:off x="620113" y="5252720"/>
            <a:ext cx="2312035" cy="1079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15761</Words>
  <Application>WPS Presentation</Application>
  <PresentationFormat>宽屏</PresentationFormat>
  <Paragraphs>377</Paragraphs>
  <Slides>34</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34</vt:i4>
      </vt:variant>
    </vt:vector>
  </HeadingPairs>
  <TitlesOfParts>
    <vt:vector size="55" baseType="lpstr">
      <vt:lpstr>Arial</vt:lpstr>
      <vt:lpstr>SimSun</vt:lpstr>
      <vt:lpstr>Wingdings</vt:lpstr>
      <vt:lpstr>Nimbus Roman No9 L</vt:lpstr>
      <vt:lpstr>Bebas Neue</vt:lpstr>
      <vt:lpstr>C059</vt:lpstr>
      <vt:lpstr>Microsoft YaHei</vt:lpstr>
      <vt:lpstr>Droid Sans Fallback</vt:lpstr>
      <vt:lpstr>Arial Unicode MS</vt:lpstr>
      <vt:lpstr>Arial Black</vt:lpstr>
      <vt:lpstr>SimSun</vt:lpstr>
      <vt:lpstr>FreeMono</vt:lpstr>
      <vt:lpstr>Abyssinica SIL</vt:lpstr>
      <vt:lpstr>OpenSymbol</vt:lpstr>
      <vt:lpstr>DejaVu Sans</vt:lpstr>
      <vt:lpstr>Courier 10 Pitch</vt:lpstr>
      <vt:lpstr>Ani</vt:lpstr>
      <vt:lpstr>Bitstream Charter</vt:lpstr>
      <vt:lpstr>AnjaliOldLipi</vt:lpstr>
      <vt:lpstr>Ubuntu Mono</vt:lpstr>
      <vt:lpstr>Office Theme</vt:lpstr>
      <vt:lpstr>PowerPoint 演示文稿</vt:lpstr>
      <vt:lpstr>PowerPoint 演示文稿</vt:lpstr>
      <vt:lpstr>PowerPoint 演示文稿</vt:lpstr>
      <vt:lpstr>Introdução – A Lenda do One Stack</vt:lpstr>
      <vt:lpstr>O que é o One Stack?</vt:lpstr>
      <vt:lpstr>Por que usar Java com Spring Boot e Thymeleaf?</vt:lpstr>
      <vt:lpstr>A jornada do dev como uma aventura</vt:lpstr>
      <vt:lpstr>Capítulo 2 – Preparando o Navio: Ambiente de Desenvolvimento</vt:lpstr>
      <vt:lpstr>Instalando o JDK e a IDE</vt:lpstr>
      <vt:lpstr>PowerPoint 演示文稿</vt:lpstr>
      <vt:lpstr>Criando o Projeto com Spring Initializr</vt:lpstr>
      <vt:lpstr>Estrutura Básica do Projeto Gerado</vt:lpstr>
      <vt:lpstr>Capítulo 3 – Primeiras Velas – Entendendo Spring Boot</vt:lpstr>
      <vt:lpstr>O que é o Spring Boot?</vt:lpstr>
      <vt:lpstr>PowerPoint 演示文稿</vt:lpstr>
      <vt:lpstr>PowerPoint 演示文稿</vt:lpstr>
      <vt:lpstr>Capítulo 4 – Mapeando Rota – Controllers e Navegação</vt:lpstr>
      <vt:lpstr>Criando uma Rota Básica</vt:lpstr>
      <vt:lpstr>PowerPoint 演示文稿</vt:lpstr>
      <vt:lpstr>Capítulo 5 – A Ilha Thymeleaf – Views Dinâmicas</vt:lpstr>
      <vt:lpstr>Integrando o Thymeleaf ao Projeto</vt:lpstr>
      <vt:lpstr>Criando Sua Primeira Página .html</vt:lpstr>
      <vt:lpstr>PowerPoint 演示文稿</vt:lpstr>
      <vt:lpstr>Conclusão do Capítulo</vt:lpstr>
      <vt:lpstr>Capítulo 6 – Mini Missão – Página com Nome da Tripulação</vt:lpstr>
      <vt:lpstr>Conclusão do Capítulo</vt:lpstr>
      <vt:lpstr>Objetivo da Missão</vt:lpstr>
      <vt:lpstr>PowerPoint 演示文稿</vt:lpstr>
      <vt:lpstr>PowerPoint 演示文稿</vt:lpstr>
      <vt:lpstr>Conclusão – Os Primeiros Passos no Mar Fullstack</vt:lpstr>
      <vt:lpstr>Conclusão – Os Primeiros Passos no Mar Fullstack</vt:lpstr>
      <vt:lpstr>PowerPoint 演示文稿</vt:lpstr>
      <vt:lpstr>Conclusão – Os Primeiros Passos no Mar Fullstack</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rr</cp:lastModifiedBy>
  <cp:revision>81</cp:revision>
  <dcterms:created xsi:type="dcterms:W3CDTF">2025-08-04T02:51:34Z</dcterms:created>
  <dcterms:modified xsi:type="dcterms:W3CDTF">2025-08-04T02:51:34Z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1033-11.1.0.11723</vt:lpwstr>
  </property>
  <property fmtid="{D5CDD505-2E9C-101B-9397-08002B2CF9AE}" pid="3" name="ICV">
    <vt:lpwstr/>
  </property>
</Properties>
</file>